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6" r:id="rId1"/>
  </p:sldMasterIdLst>
  <p:sldIdLst>
    <p:sldId id="256" r:id="rId2"/>
    <p:sldId id="257" r:id="rId3"/>
    <p:sldId id="271" r:id="rId4"/>
    <p:sldId id="278" r:id="rId5"/>
    <p:sldId id="272" r:id="rId6"/>
    <p:sldId id="277" r:id="rId7"/>
    <p:sldId id="273" r:id="rId8"/>
    <p:sldId id="274" r:id="rId9"/>
    <p:sldId id="279" r:id="rId10"/>
    <p:sldId id="280" r:id="rId11"/>
    <p:sldId id="258" r:id="rId12"/>
    <p:sldId id="264" r:id="rId13"/>
    <p:sldId id="276" r:id="rId14"/>
    <p:sldId id="261" r:id="rId15"/>
    <p:sldId id="265" r:id="rId16"/>
    <p:sldId id="266" r:id="rId17"/>
    <p:sldId id="267" r:id="rId18"/>
    <p:sldId id="269"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809DCA"/>
    <a:srgbClr val="4371C3"/>
    <a:srgbClr val="2F5496"/>
    <a:srgbClr val="1E3965"/>
    <a:srgbClr val="10213A"/>
    <a:srgbClr val="FED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28"/>
    <p:restoredTop sz="94659"/>
  </p:normalViewPr>
  <p:slideViewPr>
    <p:cSldViewPr snapToGrid="0" snapToObjects="1">
      <p:cViewPr varScale="1">
        <p:scale>
          <a:sx n="127" d="100"/>
          <a:sy n="127" d="100"/>
        </p:scale>
        <p:origin x="9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8/14/19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69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177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9802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9497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34801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38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981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4531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129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40894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021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59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6200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927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188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56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779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4617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8/14/19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89700345"/>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hyperlink" Target="http://www.learningoutcomesassessment.org/documents/Occasional_Paper_23.pdf"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04A5-F222-EB47-8DD4-8F494988A520}"/>
              </a:ext>
            </a:extLst>
          </p:cNvPr>
          <p:cNvSpPr>
            <a:spLocks noGrp="1"/>
          </p:cNvSpPr>
          <p:nvPr>
            <p:ph type="title"/>
          </p:nvPr>
        </p:nvSpPr>
        <p:spPr>
          <a:xfrm>
            <a:off x="1227248" y="2646649"/>
            <a:ext cx="9601196" cy="2348474"/>
          </a:xfrm>
        </p:spPr>
        <p:txBody>
          <a:bodyPr>
            <a:normAutofit fontScale="90000"/>
          </a:bodyPr>
          <a:lstStyle/>
          <a:p>
            <a:br>
              <a:rPr lang="en-US" b="1" dirty="0"/>
            </a:br>
            <a:br>
              <a:rPr lang="en-US" b="1" dirty="0"/>
            </a:br>
            <a:r>
              <a:rPr lang="en-US" b="1" dirty="0"/>
              <a:t>Office of Institutional Effectiveness</a:t>
            </a:r>
            <a:br>
              <a:rPr lang="en-US" dirty="0"/>
            </a:br>
            <a:r>
              <a:rPr lang="en-US" b="1" dirty="0"/>
              <a:t>Step-by-Step Assessment Guide</a:t>
            </a:r>
            <a:br>
              <a:rPr lang="en-US" b="1" dirty="0"/>
            </a:br>
            <a:br>
              <a:rPr lang="en-US" b="1" dirty="0"/>
            </a:br>
            <a:br>
              <a:rPr lang="en-US" b="1" dirty="0"/>
            </a:br>
            <a:endParaRPr lang="en-US" dirty="0"/>
          </a:p>
        </p:txBody>
      </p:sp>
      <p:sp>
        <p:nvSpPr>
          <p:cNvPr id="3" name="TextBox 2">
            <a:extLst>
              <a:ext uri="{FF2B5EF4-FFF2-40B4-BE49-F238E27FC236}">
                <a16:creationId xmlns:a16="http://schemas.microsoft.com/office/drawing/2014/main" id="{C07BB256-4756-224B-8F53-B7AFA27EA81B}"/>
              </a:ext>
            </a:extLst>
          </p:cNvPr>
          <p:cNvSpPr txBox="1"/>
          <p:nvPr/>
        </p:nvSpPr>
        <p:spPr>
          <a:xfrm>
            <a:off x="2372810" y="1122744"/>
            <a:ext cx="7141580" cy="646331"/>
          </a:xfrm>
          <a:prstGeom prst="rect">
            <a:avLst/>
          </a:prstGeom>
          <a:noFill/>
        </p:spPr>
        <p:txBody>
          <a:bodyPr wrap="square" rtlCol="0">
            <a:spAutoFit/>
          </a:bodyPr>
          <a:lstStyle/>
          <a:p>
            <a:pPr algn="ctr"/>
            <a:r>
              <a:rPr lang="en-US" sz="3600" b="1" dirty="0"/>
              <a:t>Pepperdine University</a:t>
            </a:r>
          </a:p>
        </p:txBody>
      </p:sp>
    </p:spTree>
    <p:extLst>
      <p:ext uri="{BB962C8B-B14F-4D97-AF65-F5344CB8AC3E}">
        <p14:creationId xmlns:p14="http://schemas.microsoft.com/office/powerpoint/2010/main" val="109650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EFA4134-8A77-AD42-AB0B-ED2E034587ED}"/>
              </a:ext>
            </a:extLst>
          </p:cNvPr>
          <p:cNvGraphicFramePr>
            <a:graphicFrameLocks noChangeAspect="1"/>
          </p:cNvGraphicFramePr>
          <p:nvPr>
            <p:extLst>
              <p:ext uri="{D42A27DB-BD31-4B8C-83A1-F6EECF244321}">
                <p14:modId xmlns:p14="http://schemas.microsoft.com/office/powerpoint/2010/main" val="1181572242"/>
              </p:ext>
            </p:extLst>
          </p:nvPr>
        </p:nvGraphicFramePr>
        <p:xfrm>
          <a:off x="3837671" y="695989"/>
          <a:ext cx="3913187" cy="5418137"/>
        </p:xfrm>
        <a:graphic>
          <a:graphicData uri="http://schemas.openxmlformats.org/presentationml/2006/ole">
            <mc:AlternateContent xmlns:mc="http://schemas.openxmlformats.org/markup-compatibility/2006">
              <mc:Choice xmlns:v="urn:schemas-microsoft-com:vml" Requires="v">
                <p:oleObj spid="_x0000_s2052" name="Document" r:id="rId3" imgW="5943600" imgH="8229600" progId="Word.Document.12">
                  <p:embed/>
                </p:oleObj>
              </mc:Choice>
              <mc:Fallback>
                <p:oleObj name="Document" r:id="rId3" imgW="5943600" imgH="8229600" progId="Word.Document.12">
                  <p:embed/>
                  <p:pic>
                    <p:nvPicPr>
                      <p:cNvPr id="0" name=""/>
                      <p:cNvPicPr/>
                      <p:nvPr/>
                    </p:nvPicPr>
                    <p:blipFill>
                      <a:blip r:embed="rId4"/>
                      <a:stretch>
                        <a:fillRect/>
                      </a:stretch>
                    </p:blipFill>
                    <p:spPr>
                      <a:xfrm>
                        <a:off x="3837671" y="695989"/>
                        <a:ext cx="3913187" cy="5418137"/>
                      </a:xfrm>
                      <a:prstGeom prst="rect">
                        <a:avLst/>
                      </a:prstGeom>
                    </p:spPr>
                  </p:pic>
                </p:oleObj>
              </mc:Fallback>
            </mc:AlternateContent>
          </a:graphicData>
        </a:graphic>
      </p:graphicFrame>
    </p:spTree>
    <p:extLst>
      <p:ext uri="{BB962C8B-B14F-4D97-AF65-F5344CB8AC3E}">
        <p14:creationId xmlns:p14="http://schemas.microsoft.com/office/powerpoint/2010/main" val="24880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BA4CF-2CD7-B640-B7EE-1CFCB5AAF0EC}"/>
              </a:ext>
            </a:extLst>
          </p:cNvPr>
          <p:cNvSpPr>
            <a:spLocks noGrp="1"/>
          </p:cNvSpPr>
          <p:nvPr>
            <p:ph type="title"/>
          </p:nvPr>
        </p:nvSpPr>
        <p:spPr>
          <a:xfrm>
            <a:off x="1540058" y="953919"/>
            <a:ext cx="8911687" cy="1280890"/>
          </a:xfrm>
        </p:spPr>
        <p:txBody>
          <a:bodyPr>
            <a:normAutofit fontScale="90000"/>
          </a:bodyPr>
          <a:lstStyle/>
          <a:p>
            <a:r>
              <a:rPr lang="en-US" dirty="0"/>
              <a:t>5-Year Plan for Multimodal Assessment</a:t>
            </a:r>
            <a:br>
              <a:rPr lang="en-US" dirty="0"/>
            </a:br>
            <a:r>
              <a:rPr lang="en-US" dirty="0"/>
              <a:t>other things to consider…</a:t>
            </a:r>
          </a:p>
        </p:txBody>
      </p:sp>
      <p:sp>
        <p:nvSpPr>
          <p:cNvPr id="3" name="Text Placeholder 2">
            <a:extLst>
              <a:ext uri="{FF2B5EF4-FFF2-40B4-BE49-F238E27FC236}">
                <a16:creationId xmlns:a16="http://schemas.microsoft.com/office/drawing/2014/main" id="{A6262503-ECB8-5044-8FD3-F20076B82BEC}"/>
              </a:ext>
            </a:extLst>
          </p:cNvPr>
          <p:cNvSpPr>
            <a:spLocks noGrp="1"/>
          </p:cNvSpPr>
          <p:nvPr>
            <p:ph sz="quarter" idx="13"/>
          </p:nvPr>
        </p:nvSpPr>
        <p:spPr>
          <a:xfrm>
            <a:off x="1188725" y="2382449"/>
            <a:ext cx="9757387" cy="3636514"/>
          </a:xfrm>
        </p:spPr>
        <p:txBody>
          <a:bodyPr>
            <a:noAutofit/>
          </a:bodyPr>
          <a:lstStyle/>
          <a:p>
            <a:pPr marL="0" indent="0">
              <a:buNone/>
            </a:pPr>
            <a:r>
              <a:rPr lang="en-US" sz="1800" dirty="0"/>
              <a:t> </a:t>
            </a:r>
          </a:p>
          <a:p>
            <a:pPr marL="571500" indent="-454025"/>
            <a:r>
              <a:rPr lang="en-US" sz="1800" dirty="0"/>
              <a:t>A good methodology gives you good results! </a:t>
            </a:r>
          </a:p>
          <a:p>
            <a:pPr marL="571500" indent="-454025"/>
            <a:r>
              <a:rPr lang="en-US" sz="1800" dirty="0"/>
              <a:t>Try to choose an assignment that demonstrates the students' best performance – an assignment that shows students' mastery of the PLO. Capstone assignments are a good place to start.  They are usually at the point of mastery and often show mastery of more than one PLO. </a:t>
            </a:r>
          </a:p>
          <a:p>
            <a:pPr marL="571500" indent="-454025"/>
            <a:r>
              <a:rPr lang="en-US" sz="1800" dirty="0"/>
              <a:t>Consider measuring a PLO more than once in an assessment cycle and using the same rubric so you can measure improvement and possibly set a benchmark for performance.  </a:t>
            </a:r>
          </a:p>
          <a:p>
            <a:pPr marL="571500" indent="-454025"/>
            <a:r>
              <a:rPr lang="en-US" sz="1800" dirty="0"/>
              <a:t>When developing rubrics, always have a score higher than what is expected for student achievement. If you use a 4 point rubric and expect students to earn both 3s and 4s make sure to add a 5, just in case!! </a:t>
            </a:r>
          </a:p>
          <a:p>
            <a:endParaRPr lang="en-US" sz="1800" dirty="0"/>
          </a:p>
        </p:txBody>
      </p:sp>
    </p:spTree>
    <p:extLst>
      <p:ext uri="{BB962C8B-B14F-4D97-AF65-F5344CB8AC3E}">
        <p14:creationId xmlns:p14="http://schemas.microsoft.com/office/powerpoint/2010/main" val="163412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48BE-A1E5-2F49-B70B-D5E488A75D56}"/>
              </a:ext>
            </a:extLst>
          </p:cNvPr>
          <p:cNvSpPr>
            <a:spLocks noGrp="1"/>
          </p:cNvSpPr>
          <p:nvPr>
            <p:ph type="title"/>
          </p:nvPr>
        </p:nvSpPr>
        <p:spPr/>
        <p:txBody>
          <a:bodyPr>
            <a:normAutofit/>
          </a:bodyPr>
          <a:lstStyle/>
          <a:p>
            <a:r>
              <a:rPr lang="en-US" dirty="0"/>
              <a:t>Collect Indirect Assessment</a:t>
            </a:r>
          </a:p>
        </p:txBody>
      </p:sp>
      <p:sp>
        <p:nvSpPr>
          <p:cNvPr id="3" name="Content Placeholder 2">
            <a:extLst>
              <a:ext uri="{FF2B5EF4-FFF2-40B4-BE49-F238E27FC236}">
                <a16:creationId xmlns:a16="http://schemas.microsoft.com/office/drawing/2014/main" id="{41F0946D-2306-EE42-98F3-19197A02BCE5}"/>
              </a:ext>
            </a:extLst>
          </p:cNvPr>
          <p:cNvSpPr>
            <a:spLocks noGrp="1"/>
          </p:cNvSpPr>
          <p:nvPr>
            <p:ph sz="quarter" idx="13"/>
          </p:nvPr>
        </p:nvSpPr>
        <p:spPr/>
        <p:txBody>
          <a:bodyPr>
            <a:normAutofit fontScale="70000" lnSpcReduction="20000"/>
          </a:bodyPr>
          <a:lstStyle/>
          <a:p>
            <a:r>
              <a:rPr lang="en-US" dirty="0"/>
              <a:t>Indirect Assessment is most helpful when it is directly linked to Direct Assessment. For example, if you are measuring students' ability to solve a problem, you can use indirect assessment to ask them where they learned the skills and knowledge, how important they think it is to know this information, and what would have helped them learn it better. Indirect assessment is an opportunity to ask students about their learning, in order to get their insight into the student experience. This will help you explain the results of the Direct Assessment. </a:t>
            </a:r>
          </a:p>
          <a:p>
            <a:r>
              <a:rPr lang="en-US" dirty="0"/>
              <a:t>Common Types of Indirect Assessment: </a:t>
            </a:r>
          </a:p>
          <a:p>
            <a:pPr lvl="1"/>
            <a:r>
              <a:rPr lang="en-US" dirty="0"/>
              <a:t>Surveys: You can set up a short survey that students can fill out when they submit their assignment through </a:t>
            </a:r>
            <a:r>
              <a:rPr lang="en-US" dirty="0" err="1"/>
              <a:t>LiveText</a:t>
            </a:r>
            <a:r>
              <a:rPr lang="en-US" dirty="0"/>
              <a:t>. OIE can help you set this up.  </a:t>
            </a:r>
          </a:p>
          <a:p>
            <a:pPr lvl="1"/>
            <a:r>
              <a:rPr lang="en-US" dirty="0"/>
              <a:t>Focus Group: You can conduct a focus group with a sample of your students. OIE can provide resources to help you conduct a focus group. </a:t>
            </a:r>
          </a:p>
          <a:p>
            <a:pPr lvl="1"/>
            <a:r>
              <a:rPr lang="en-US" dirty="0"/>
              <a:t>Reflective Essays: A separate “assignment” can be setup on </a:t>
            </a:r>
            <a:r>
              <a:rPr lang="en-US" dirty="0" err="1"/>
              <a:t>LiveText</a:t>
            </a:r>
            <a:r>
              <a:rPr lang="en-US" dirty="0"/>
              <a:t> to collect the reflective essays. With the correct prompt, reflective essays can give you insight into students’ learning processes. </a:t>
            </a:r>
          </a:p>
          <a:p>
            <a:endParaRPr lang="en-US" dirty="0"/>
          </a:p>
        </p:txBody>
      </p:sp>
    </p:spTree>
    <p:extLst>
      <p:ext uri="{BB962C8B-B14F-4D97-AF65-F5344CB8AC3E}">
        <p14:creationId xmlns:p14="http://schemas.microsoft.com/office/powerpoint/2010/main" val="421110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EC9FCB9-AE73-D148-A821-18B33D0E8951}"/>
              </a:ext>
            </a:extLst>
          </p:cNvPr>
          <p:cNvGrpSpPr/>
          <p:nvPr/>
        </p:nvGrpSpPr>
        <p:grpSpPr>
          <a:xfrm>
            <a:off x="810228" y="4932216"/>
            <a:ext cx="2752943" cy="1178555"/>
            <a:chOff x="2536354" y="4044844"/>
            <a:chExt cx="3864939" cy="2892348"/>
          </a:xfrm>
          <a:solidFill>
            <a:srgbClr val="4D6CC1"/>
          </a:solidFill>
        </p:grpSpPr>
        <p:sp>
          <p:nvSpPr>
            <p:cNvPr id="15" name="Rounded Rectangle 14">
              <a:extLst>
                <a:ext uri="{FF2B5EF4-FFF2-40B4-BE49-F238E27FC236}">
                  <a16:creationId xmlns:a16="http://schemas.microsoft.com/office/drawing/2014/main" id="{D2869208-A265-8746-B9D7-62F9A0458E0C}"/>
                </a:ext>
              </a:extLst>
            </p:cNvPr>
            <p:cNvSpPr/>
            <p:nvPr/>
          </p:nvSpPr>
          <p:spPr>
            <a:xfrm>
              <a:off x="2536354" y="4044844"/>
              <a:ext cx="3864939" cy="2892348"/>
            </a:xfrm>
            <a:prstGeom prst="roundRect">
              <a:avLst/>
            </a:prstGeom>
            <a:grpFill/>
            <a:ln>
              <a:solidFill>
                <a:srgbClr val="399D94"/>
              </a:solidFill>
            </a:ln>
          </p:spPr>
          <p:style>
            <a:lnRef idx="2">
              <a:schemeClr val="lt1">
                <a:hueOff val="0"/>
                <a:satOff val="0"/>
                <a:lumOff val="0"/>
                <a:alphaOff val="0"/>
              </a:schemeClr>
            </a:lnRef>
            <a:fillRef idx="1">
              <a:schemeClr val="accent5">
                <a:hueOff val="9232688"/>
                <a:satOff val="-3298"/>
                <a:lumOff val="5295"/>
                <a:alphaOff val="0"/>
              </a:schemeClr>
            </a:fillRef>
            <a:effectRef idx="0">
              <a:schemeClr val="accent5">
                <a:hueOff val="9232688"/>
                <a:satOff val="-3298"/>
                <a:lumOff val="5295"/>
                <a:alphaOff val="0"/>
              </a:schemeClr>
            </a:effectRef>
            <a:fontRef idx="minor">
              <a:schemeClr val="lt1"/>
            </a:fontRef>
          </p:style>
        </p:sp>
        <p:sp>
          <p:nvSpPr>
            <p:cNvPr id="16" name="Rounded Rectangle 4">
              <a:extLst>
                <a:ext uri="{FF2B5EF4-FFF2-40B4-BE49-F238E27FC236}">
                  <a16:creationId xmlns:a16="http://schemas.microsoft.com/office/drawing/2014/main" id="{68146F2F-A22B-454A-92A3-3B8592C4C8A0}"/>
                </a:ext>
              </a:extLst>
            </p:cNvPr>
            <p:cNvSpPr txBox="1"/>
            <p:nvPr/>
          </p:nvSpPr>
          <p:spPr>
            <a:xfrm>
              <a:off x="2677548" y="4180448"/>
              <a:ext cx="3582554" cy="260996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600" b="1" kern="1200" dirty="0">
                  <a:solidFill>
                    <a:schemeClr val="bg1"/>
                  </a:solidFill>
                </a:rPr>
                <a:t>September </a:t>
              </a:r>
              <a:r>
                <a:rPr lang="en-US" sz="1600" b="1" dirty="0">
                  <a:solidFill>
                    <a:schemeClr val="bg1"/>
                  </a:solidFill>
                  <a:sym typeface="Wingdings" pitchFamily="2" charset="2"/>
                </a:rPr>
                <a:t> </a:t>
              </a:r>
              <a:r>
                <a:rPr lang="en-US" sz="1600" b="1" kern="1200" dirty="0">
                  <a:solidFill>
                    <a:schemeClr val="bg1"/>
                  </a:solidFill>
                </a:rPr>
                <a:t>October</a:t>
              </a:r>
            </a:p>
            <a:p>
              <a:pPr marL="0" lvl="0" indent="0" algn="ctr" defTabSz="800100">
                <a:lnSpc>
                  <a:spcPct val="90000"/>
                </a:lnSpc>
                <a:spcBef>
                  <a:spcPct val="0"/>
                </a:spcBef>
                <a:spcAft>
                  <a:spcPct val="35000"/>
                </a:spcAft>
                <a:buNone/>
              </a:pPr>
              <a:r>
                <a:rPr lang="en-US" sz="1600" dirty="0">
                  <a:solidFill>
                    <a:schemeClr val="bg1"/>
                  </a:solidFill>
                </a:rPr>
                <a:t>A</a:t>
              </a:r>
              <a:r>
                <a:rPr lang="en-US" sz="1600" kern="1200" dirty="0">
                  <a:solidFill>
                    <a:schemeClr val="bg1"/>
                  </a:solidFill>
                </a:rPr>
                <a:t>ssessment </a:t>
              </a:r>
              <a:r>
                <a:rPr lang="en-US" sz="1600" dirty="0">
                  <a:solidFill>
                    <a:schemeClr val="bg1"/>
                  </a:solidFill>
                </a:rPr>
                <a:t>S</a:t>
              </a:r>
              <a:r>
                <a:rPr lang="en-US" sz="1600" kern="1200" dirty="0">
                  <a:solidFill>
                    <a:schemeClr val="bg1"/>
                  </a:solidFill>
                </a:rPr>
                <a:t>oftware Set Up.</a:t>
              </a:r>
            </a:p>
            <a:p>
              <a:pPr marL="0" lvl="0" indent="0" algn="ctr" defTabSz="800100">
                <a:lnSpc>
                  <a:spcPct val="90000"/>
                </a:lnSpc>
                <a:spcBef>
                  <a:spcPct val="0"/>
                </a:spcBef>
                <a:spcAft>
                  <a:spcPct val="35000"/>
                </a:spcAft>
                <a:buNone/>
              </a:pPr>
              <a:r>
                <a:rPr lang="en-US" sz="1600" dirty="0">
                  <a:solidFill>
                    <a:schemeClr val="bg1"/>
                  </a:solidFill>
                </a:rPr>
                <a:t>Establish Standards of Performance Using a Rubric</a:t>
              </a:r>
              <a:endParaRPr lang="en-US" sz="1600" kern="1200" dirty="0">
                <a:solidFill>
                  <a:schemeClr val="bg1"/>
                </a:solidFill>
              </a:endParaRPr>
            </a:p>
          </p:txBody>
        </p:sp>
      </p:grpSp>
      <p:grpSp>
        <p:nvGrpSpPr>
          <p:cNvPr id="17" name="Group 16">
            <a:extLst>
              <a:ext uri="{FF2B5EF4-FFF2-40B4-BE49-F238E27FC236}">
                <a16:creationId xmlns:a16="http://schemas.microsoft.com/office/drawing/2014/main" id="{2B2D7983-6DD4-934A-9377-1E57218F5E34}"/>
              </a:ext>
            </a:extLst>
          </p:cNvPr>
          <p:cNvGrpSpPr/>
          <p:nvPr/>
        </p:nvGrpSpPr>
        <p:grpSpPr>
          <a:xfrm>
            <a:off x="3738606" y="4502726"/>
            <a:ext cx="2353059" cy="1664532"/>
            <a:chOff x="153583" y="3459947"/>
            <a:chExt cx="2009455" cy="1406972"/>
          </a:xfrm>
          <a:solidFill>
            <a:srgbClr val="4D6CC1"/>
          </a:solidFill>
        </p:grpSpPr>
        <p:sp>
          <p:nvSpPr>
            <p:cNvPr id="18" name="Rounded Rectangle 17">
              <a:extLst>
                <a:ext uri="{FF2B5EF4-FFF2-40B4-BE49-F238E27FC236}">
                  <a16:creationId xmlns:a16="http://schemas.microsoft.com/office/drawing/2014/main" id="{275A7075-A65F-C642-AB0E-E8BEFE379F45}"/>
                </a:ext>
              </a:extLst>
            </p:cNvPr>
            <p:cNvSpPr/>
            <p:nvPr/>
          </p:nvSpPr>
          <p:spPr>
            <a:xfrm>
              <a:off x="153583" y="3459947"/>
              <a:ext cx="2009455" cy="1406972"/>
            </a:xfrm>
            <a:prstGeom prst="roundRect">
              <a:avLst/>
            </a:prstGeom>
            <a:grpFill/>
            <a:ln>
              <a:solidFill>
                <a:srgbClr val="399D94"/>
              </a:solidFill>
            </a:ln>
          </p:spPr>
          <p:style>
            <a:lnRef idx="2">
              <a:schemeClr val="lt1">
                <a:hueOff val="0"/>
                <a:satOff val="0"/>
                <a:lumOff val="0"/>
                <a:alphaOff val="0"/>
              </a:schemeClr>
            </a:lnRef>
            <a:fillRef idx="1">
              <a:schemeClr val="accent5">
                <a:hueOff val="12310249"/>
                <a:satOff val="-4397"/>
                <a:lumOff val="7060"/>
                <a:alphaOff val="0"/>
              </a:schemeClr>
            </a:fillRef>
            <a:effectRef idx="0">
              <a:schemeClr val="accent5">
                <a:hueOff val="12310249"/>
                <a:satOff val="-4397"/>
                <a:lumOff val="7060"/>
                <a:alphaOff val="0"/>
              </a:schemeClr>
            </a:effectRef>
            <a:fontRef idx="minor">
              <a:schemeClr val="lt1"/>
            </a:fontRef>
          </p:style>
        </p:sp>
        <p:sp>
          <p:nvSpPr>
            <p:cNvPr id="19" name="Rounded Rectangle 4">
              <a:extLst>
                <a:ext uri="{FF2B5EF4-FFF2-40B4-BE49-F238E27FC236}">
                  <a16:creationId xmlns:a16="http://schemas.microsoft.com/office/drawing/2014/main" id="{3F7DFEE7-347B-284E-9AC5-56155E4EEE65}"/>
                </a:ext>
              </a:extLst>
            </p:cNvPr>
            <p:cNvSpPr txBox="1"/>
            <p:nvPr/>
          </p:nvSpPr>
          <p:spPr>
            <a:xfrm>
              <a:off x="267900" y="3618361"/>
              <a:ext cx="1798110" cy="11343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b="1" dirty="0">
                  <a:solidFill>
                    <a:schemeClr val="bg1"/>
                  </a:solidFill>
                </a:rPr>
                <a:t>September </a:t>
              </a:r>
              <a:r>
                <a:rPr lang="en-US" b="1" dirty="0">
                  <a:solidFill>
                    <a:schemeClr val="bg1"/>
                  </a:solidFill>
                  <a:sym typeface="Wingdings" pitchFamily="2" charset="2"/>
                </a:rPr>
                <a:t> </a:t>
              </a:r>
              <a:r>
                <a:rPr lang="en-US" b="1" dirty="0">
                  <a:solidFill>
                    <a:schemeClr val="bg1"/>
                  </a:solidFill>
                </a:rPr>
                <a:t>October </a:t>
              </a:r>
            </a:p>
            <a:p>
              <a:pPr marL="0" lvl="0" indent="0" algn="ctr" defTabSz="800100">
                <a:lnSpc>
                  <a:spcPct val="90000"/>
                </a:lnSpc>
                <a:spcBef>
                  <a:spcPct val="0"/>
                </a:spcBef>
                <a:spcAft>
                  <a:spcPct val="35000"/>
                </a:spcAft>
                <a:buNone/>
              </a:pPr>
              <a:r>
                <a:rPr lang="en-US" dirty="0">
                  <a:solidFill>
                    <a:schemeClr val="bg1"/>
                  </a:solidFill>
                </a:rPr>
                <a:t>Set up </a:t>
              </a:r>
              <a:r>
                <a:rPr lang="en-US" sz="1800" kern="1200" dirty="0">
                  <a:solidFill>
                    <a:schemeClr val="bg1"/>
                  </a:solidFill>
                </a:rPr>
                <a:t>Indirect assessment</a:t>
              </a:r>
            </a:p>
          </p:txBody>
        </p:sp>
      </p:grpSp>
      <p:sp>
        <p:nvSpPr>
          <p:cNvPr id="23" name="TextBox 22">
            <a:extLst>
              <a:ext uri="{FF2B5EF4-FFF2-40B4-BE49-F238E27FC236}">
                <a16:creationId xmlns:a16="http://schemas.microsoft.com/office/drawing/2014/main" id="{89F2D88F-06E0-D14B-828D-0775FA2CE24A}"/>
              </a:ext>
            </a:extLst>
          </p:cNvPr>
          <p:cNvSpPr txBox="1"/>
          <p:nvPr/>
        </p:nvSpPr>
        <p:spPr>
          <a:xfrm>
            <a:off x="0" y="556939"/>
            <a:ext cx="12192000" cy="369332"/>
          </a:xfrm>
          <a:prstGeom prst="rect">
            <a:avLst/>
          </a:prstGeom>
          <a:noFill/>
        </p:spPr>
        <p:txBody>
          <a:bodyPr wrap="square" rtlCol="0">
            <a:spAutoFit/>
          </a:bodyPr>
          <a:lstStyle/>
          <a:p>
            <a:pPr algn="ctr"/>
            <a:r>
              <a:rPr lang="en-US" dirty="0">
                <a:solidFill>
                  <a:srgbClr val="002060"/>
                </a:solidFill>
                <a:latin typeface="Gill Sans Ultra Bold" panose="020B0A02020104020203" pitchFamily="34" charset="77"/>
              </a:rPr>
              <a:t>Get the Ball Rolling!</a:t>
            </a:r>
          </a:p>
        </p:txBody>
      </p:sp>
      <p:grpSp>
        <p:nvGrpSpPr>
          <p:cNvPr id="26" name="Group 25">
            <a:extLst>
              <a:ext uri="{FF2B5EF4-FFF2-40B4-BE49-F238E27FC236}">
                <a16:creationId xmlns:a16="http://schemas.microsoft.com/office/drawing/2014/main" id="{7DF73BD8-9057-8948-82B5-451273A6136A}"/>
              </a:ext>
            </a:extLst>
          </p:cNvPr>
          <p:cNvGrpSpPr/>
          <p:nvPr/>
        </p:nvGrpSpPr>
        <p:grpSpPr>
          <a:xfrm>
            <a:off x="6304992" y="4081220"/>
            <a:ext cx="2696231" cy="2121380"/>
            <a:chOff x="5917742" y="595164"/>
            <a:chExt cx="2484028" cy="2160182"/>
          </a:xfrm>
          <a:solidFill>
            <a:srgbClr val="4D6CC1"/>
          </a:solidFill>
        </p:grpSpPr>
        <p:sp>
          <p:nvSpPr>
            <p:cNvPr id="27" name="Rounded Rectangle 26">
              <a:extLst>
                <a:ext uri="{FF2B5EF4-FFF2-40B4-BE49-F238E27FC236}">
                  <a16:creationId xmlns:a16="http://schemas.microsoft.com/office/drawing/2014/main" id="{E43F7AF7-FF14-444C-A2D2-8854FBC7B7A0}"/>
                </a:ext>
              </a:extLst>
            </p:cNvPr>
            <p:cNvSpPr/>
            <p:nvPr/>
          </p:nvSpPr>
          <p:spPr>
            <a:xfrm>
              <a:off x="5917742" y="595164"/>
              <a:ext cx="2484028" cy="2160182"/>
            </a:xfrm>
            <a:prstGeom prst="roundRect">
              <a:avLst/>
            </a:prstGeom>
            <a:grpFill/>
            <a:ln>
              <a:solidFill>
                <a:srgbClr val="399D94"/>
              </a:solidFill>
            </a:ln>
          </p:spPr>
          <p:style>
            <a:lnRef idx="2">
              <a:schemeClr val="lt1">
                <a:hueOff val="0"/>
                <a:satOff val="0"/>
                <a:lumOff val="0"/>
                <a:alphaOff val="0"/>
              </a:schemeClr>
            </a:lnRef>
            <a:fillRef idx="1">
              <a:schemeClr val="accent5">
                <a:hueOff val="3077562"/>
                <a:satOff val="-1099"/>
                <a:lumOff val="1765"/>
                <a:alphaOff val="0"/>
              </a:schemeClr>
            </a:fillRef>
            <a:effectRef idx="0">
              <a:schemeClr val="accent5">
                <a:hueOff val="3077562"/>
                <a:satOff val="-1099"/>
                <a:lumOff val="1765"/>
                <a:alphaOff val="0"/>
              </a:schemeClr>
            </a:effectRef>
            <a:fontRef idx="minor">
              <a:schemeClr val="lt1"/>
            </a:fontRef>
          </p:style>
        </p:sp>
        <p:sp>
          <p:nvSpPr>
            <p:cNvPr id="28" name="Rounded Rectangle 4">
              <a:extLst>
                <a:ext uri="{FF2B5EF4-FFF2-40B4-BE49-F238E27FC236}">
                  <a16:creationId xmlns:a16="http://schemas.microsoft.com/office/drawing/2014/main" id="{6FFE00EC-9BA1-D84D-8570-AB484E5D363F}"/>
                </a:ext>
              </a:extLst>
            </p:cNvPr>
            <p:cNvSpPr txBox="1"/>
            <p:nvPr/>
          </p:nvSpPr>
          <p:spPr>
            <a:xfrm>
              <a:off x="6052169" y="717154"/>
              <a:ext cx="2215173" cy="192599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b="1" dirty="0">
                  <a:solidFill>
                    <a:schemeClr val="bg1"/>
                  </a:solidFill>
                </a:rPr>
                <a:t>October </a:t>
              </a:r>
              <a:r>
                <a:rPr lang="en-US" b="1" dirty="0">
                  <a:solidFill>
                    <a:schemeClr val="bg1"/>
                  </a:solidFill>
                  <a:sym typeface="Wingdings" pitchFamily="2" charset="2"/>
                </a:rPr>
                <a:t> </a:t>
              </a:r>
              <a:r>
                <a:rPr lang="en-US" b="1" dirty="0">
                  <a:solidFill>
                    <a:schemeClr val="bg1"/>
                  </a:solidFill>
                </a:rPr>
                <a:t>May </a:t>
              </a:r>
              <a:endParaRPr lang="en-US" b="1" kern="1200" dirty="0">
                <a:solidFill>
                  <a:schemeClr val="bg1"/>
                </a:solidFill>
              </a:endParaRPr>
            </a:p>
            <a:p>
              <a:pPr marL="0" lvl="0" indent="0" algn="ctr" defTabSz="711200">
                <a:lnSpc>
                  <a:spcPct val="90000"/>
                </a:lnSpc>
                <a:spcBef>
                  <a:spcPct val="0"/>
                </a:spcBef>
                <a:spcAft>
                  <a:spcPct val="35000"/>
                </a:spcAft>
                <a:buNone/>
              </a:pPr>
              <a:r>
                <a:rPr lang="en-US" sz="1600" b="0" kern="1200" dirty="0">
                  <a:solidFill>
                    <a:schemeClr val="bg1"/>
                  </a:solidFill>
                </a:rPr>
                <a:t>All data should be collected before students leave for the academic year</a:t>
              </a:r>
            </a:p>
            <a:p>
              <a:pPr marL="0" lvl="0" indent="0" algn="ctr" defTabSz="711200">
                <a:lnSpc>
                  <a:spcPct val="90000"/>
                </a:lnSpc>
                <a:spcBef>
                  <a:spcPct val="0"/>
                </a:spcBef>
                <a:spcAft>
                  <a:spcPct val="35000"/>
                </a:spcAft>
                <a:buNone/>
              </a:pPr>
              <a:r>
                <a:rPr lang="en-US" sz="1600" dirty="0">
                  <a:solidFill>
                    <a:schemeClr val="bg1"/>
                  </a:solidFill>
                </a:rPr>
                <a:t>Score your rubric</a:t>
              </a:r>
            </a:p>
            <a:p>
              <a:pPr marL="0" lvl="0" indent="0" algn="ctr" defTabSz="711200">
                <a:lnSpc>
                  <a:spcPct val="90000"/>
                </a:lnSpc>
                <a:spcBef>
                  <a:spcPct val="0"/>
                </a:spcBef>
                <a:spcAft>
                  <a:spcPct val="35000"/>
                </a:spcAft>
                <a:buNone/>
              </a:pPr>
              <a:r>
                <a:rPr lang="en-US" sz="1600" b="0" kern="1200" dirty="0">
                  <a:solidFill>
                    <a:schemeClr val="bg1"/>
                  </a:solidFill>
                </a:rPr>
                <a:t>Hold a focus </a:t>
              </a:r>
              <a:r>
                <a:rPr lang="en-US" sz="1600" dirty="0">
                  <a:solidFill>
                    <a:schemeClr val="bg1"/>
                  </a:solidFill>
                </a:rPr>
                <a:t>group</a:t>
              </a:r>
            </a:p>
            <a:p>
              <a:pPr marL="0" lvl="0" indent="0" algn="ctr" defTabSz="711200">
                <a:lnSpc>
                  <a:spcPct val="90000"/>
                </a:lnSpc>
                <a:spcBef>
                  <a:spcPct val="0"/>
                </a:spcBef>
                <a:spcAft>
                  <a:spcPct val="35000"/>
                </a:spcAft>
                <a:buNone/>
              </a:pPr>
              <a:r>
                <a:rPr lang="en-US" sz="1600" b="0" kern="1200" dirty="0">
                  <a:solidFill>
                    <a:schemeClr val="bg1"/>
                  </a:solidFill>
                </a:rPr>
                <a:t>Conduct a survey</a:t>
              </a:r>
            </a:p>
          </p:txBody>
        </p:sp>
      </p:grpSp>
      <p:grpSp>
        <p:nvGrpSpPr>
          <p:cNvPr id="29" name="Group 28">
            <a:extLst>
              <a:ext uri="{FF2B5EF4-FFF2-40B4-BE49-F238E27FC236}">
                <a16:creationId xmlns:a16="http://schemas.microsoft.com/office/drawing/2014/main" id="{00F8ED1E-271E-1044-881D-B36FB55E8ADF}"/>
              </a:ext>
            </a:extLst>
          </p:cNvPr>
          <p:cNvGrpSpPr/>
          <p:nvPr/>
        </p:nvGrpSpPr>
        <p:grpSpPr>
          <a:xfrm>
            <a:off x="9258361" y="3636816"/>
            <a:ext cx="2148370" cy="2565783"/>
            <a:chOff x="5112669" y="594102"/>
            <a:chExt cx="2484028" cy="2160182"/>
          </a:xfrm>
          <a:solidFill>
            <a:srgbClr val="4D6CC1"/>
          </a:solidFill>
        </p:grpSpPr>
        <p:sp>
          <p:nvSpPr>
            <p:cNvPr id="30" name="Rounded Rectangle 29">
              <a:extLst>
                <a:ext uri="{FF2B5EF4-FFF2-40B4-BE49-F238E27FC236}">
                  <a16:creationId xmlns:a16="http://schemas.microsoft.com/office/drawing/2014/main" id="{E8093413-2AF7-164D-9222-E02CCDB2F530}"/>
                </a:ext>
              </a:extLst>
            </p:cNvPr>
            <p:cNvSpPr/>
            <p:nvPr/>
          </p:nvSpPr>
          <p:spPr>
            <a:xfrm>
              <a:off x="5112669" y="594102"/>
              <a:ext cx="2484028" cy="2160182"/>
            </a:xfrm>
            <a:prstGeom prst="roundRect">
              <a:avLst/>
            </a:prstGeom>
            <a:grpFill/>
            <a:ln>
              <a:solidFill>
                <a:srgbClr val="399D94"/>
              </a:solidFill>
            </a:ln>
          </p:spPr>
          <p:style>
            <a:lnRef idx="2">
              <a:schemeClr val="lt1">
                <a:hueOff val="0"/>
                <a:satOff val="0"/>
                <a:lumOff val="0"/>
                <a:alphaOff val="0"/>
              </a:schemeClr>
            </a:lnRef>
            <a:fillRef idx="1">
              <a:schemeClr val="accent5">
                <a:hueOff val="3077562"/>
                <a:satOff val="-1099"/>
                <a:lumOff val="1765"/>
                <a:alphaOff val="0"/>
              </a:schemeClr>
            </a:fillRef>
            <a:effectRef idx="0">
              <a:schemeClr val="accent5">
                <a:hueOff val="3077562"/>
                <a:satOff val="-1099"/>
                <a:lumOff val="1765"/>
                <a:alphaOff val="0"/>
              </a:schemeClr>
            </a:effectRef>
            <a:fontRef idx="minor">
              <a:schemeClr val="lt1"/>
            </a:fontRef>
          </p:style>
        </p:sp>
        <p:sp>
          <p:nvSpPr>
            <p:cNvPr id="31" name="Rounded Rectangle 4">
              <a:extLst>
                <a:ext uri="{FF2B5EF4-FFF2-40B4-BE49-F238E27FC236}">
                  <a16:creationId xmlns:a16="http://schemas.microsoft.com/office/drawing/2014/main" id="{DB69794B-C418-3340-9BC4-EE4A94438329}"/>
                </a:ext>
              </a:extLst>
            </p:cNvPr>
            <p:cNvSpPr txBox="1"/>
            <p:nvPr/>
          </p:nvSpPr>
          <p:spPr>
            <a:xfrm>
              <a:off x="5214634" y="1289863"/>
              <a:ext cx="2273125" cy="10435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b="1" kern="1200" dirty="0">
                  <a:solidFill>
                    <a:schemeClr val="bg1"/>
                  </a:solidFill>
                </a:rPr>
                <a:t>MAY </a:t>
              </a:r>
              <a:r>
                <a:rPr lang="en-US" b="1" kern="1200" dirty="0">
                  <a:solidFill>
                    <a:schemeClr val="bg1"/>
                  </a:solidFill>
                  <a:sym typeface="Wingdings" pitchFamily="2" charset="2"/>
                </a:rPr>
                <a:t></a:t>
              </a:r>
              <a:r>
                <a:rPr lang="en-US" b="1" kern="1200" dirty="0">
                  <a:solidFill>
                    <a:schemeClr val="bg1"/>
                  </a:solidFill>
                </a:rPr>
                <a:t> JUNE</a:t>
              </a:r>
            </a:p>
            <a:p>
              <a:pPr marL="0" lvl="0" indent="0" algn="ctr" defTabSz="711200">
                <a:lnSpc>
                  <a:spcPct val="90000"/>
                </a:lnSpc>
                <a:spcBef>
                  <a:spcPct val="0"/>
                </a:spcBef>
                <a:spcAft>
                  <a:spcPct val="35000"/>
                </a:spcAft>
                <a:buNone/>
              </a:pPr>
              <a:r>
                <a:rPr lang="en-US" dirty="0">
                  <a:solidFill>
                    <a:schemeClr val="bg1"/>
                  </a:solidFill>
                </a:rPr>
                <a:t>Write your annual assessment report.</a:t>
              </a:r>
            </a:p>
            <a:p>
              <a:pPr marL="0" lvl="0" indent="0" algn="ctr" defTabSz="711200">
                <a:lnSpc>
                  <a:spcPct val="90000"/>
                </a:lnSpc>
                <a:spcBef>
                  <a:spcPct val="0"/>
                </a:spcBef>
                <a:spcAft>
                  <a:spcPct val="35000"/>
                </a:spcAft>
                <a:buNone/>
              </a:pPr>
              <a:endParaRPr lang="en-US" sz="1600" b="0" kern="1200" dirty="0">
                <a:solidFill>
                  <a:schemeClr val="accent6">
                    <a:lumMod val="50000"/>
                  </a:schemeClr>
                </a:solidFill>
              </a:endParaRPr>
            </a:p>
            <a:p>
              <a:pPr marL="0" lvl="0" indent="0" algn="ctr" defTabSz="711200">
                <a:lnSpc>
                  <a:spcPct val="90000"/>
                </a:lnSpc>
                <a:spcBef>
                  <a:spcPct val="0"/>
                </a:spcBef>
                <a:spcAft>
                  <a:spcPct val="35000"/>
                </a:spcAft>
                <a:buNone/>
              </a:pPr>
              <a:endParaRPr lang="en-US" sz="1600" b="0" kern="1200" dirty="0">
                <a:solidFill>
                  <a:schemeClr val="accent6">
                    <a:lumMod val="50000"/>
                  </a:schemeClr>
                </a:solidFill>
              </a:endParaRPr>
            </a:p>
          </p:txBody>
        </p:sp>
      </p:grpSp>
      <p:sp>
        <p:nvSpPr>
          <p:cNvPr id="33" name="TextBox 32">
            <a:extLst>
              <a:ext uri="{FF2B5EF4-FFF2-40B4-BE49-F238E27FC236}">
                <a16:creationId xmlns:a16="http://schemas.microsoft.com/office/drawing/2014/main" id="{159D53F3-4051-2F4A-A96C-AA3AA14D55BE}"/>
              </a:ext>
            </a:extLst>
          </p:cNvPr>
          <p:cNvSpPr txBox="1"/>
          <p:nvPr/>
        </p:nvSpPr>
        <p:spPr>
          <a:xfrm>
            <a:off x="0" y="3502474"/>
            <a:ext cx="12192000" cy="646331"/>
          </a:xfrm>
          <a:prstGeom prst="rect">
            <a:avLst/>
          </a:prstGeom>
          <a:noFill/>
        </p:spPr>
        <p:txBody>
          <a:bodyPr wrap="square" rtlCol="0">
            <a:spAutoFit/>
          </a:bodyPr>
          <a:lstStyle/>
          <a:p>
            <a:pPr algn="ctr"/>
            <a:r>
              <a:rPr lang="en-US" dirty="0">
                <a:solidFill>
                  <a:srgbClr val="002060"/>
                </a:solidFill>
                <a:latin typeface="Gill Sans Ultra Bold" panose="020B0A02020104020203" pitchFamily="34" charset="77"/>
              </a:rPr>
              <a:t>Keep the Momentum Growing! </a:t>
            </a:r>
          </a:p>
          <a:p>
            <a:pPr algn="ctr"/>
            <a:r>
              <a:rPr lang="en-US" b="1" dirty="0">
                <a:solidFill>
                  <a:srgbClr val="002060"/>
                </a:solidFill>
                <a:latin typeface="Gill Sans Ultra Bold" panose="020B0A02020104020203" pitchFamily="34" charset="77"/>
              </a:rPr>
              <a:t>September </a:t>
            </a:r>
            <a:r>
              <a:rPr lang="en-US" dirty="0">
                <a:solidFill>
                  <a:srgbClr val="002060"/>
                </a:solidFill>
                <a:latin typeface="Gill Sans Ultra Bold" panose="020B0A02020104020203" pitchFamily="34" charset="77"/>
                <a:sym typeface="Wingdings" pitchFamily="2" charset="2"/>
              </a:rPr>
              <a:t></a:t>
            </a:r>
            <a:r>
              <a:rPr lang="en-US" b="1" dirty="0">
                <a:solidFill>
                  <a:srgbClr val="002060"/>
                </a:solidFill>
                <a:latin typeface="Gill Sans Ultra Bold" panose="020B0A02020104020203" pitchFamily="34" charset="77"/>
              </a:rPr>
              <a:t> June</a:t>
            </a:r>
          </a:p>
        </p:txBody>
      </p:sp>
      <p:grpSp>
        <p:nvGrpSpPr>
          <p:cNvPr id="11" name="Group 10">
            <a:extLst>
              <a:ext uri="{FF2B5EF4-FFF2-40B4-BE49-F238E27FC236}">
                <a16:creationId xmlns:a16="http://schemas.microsoft.com/office/drawing/2014/main" id="{1BD96BE8-6C1D-C448-8D7D-D5609E70D6C8}"/>
              </a:ext>
            </a:extLst>
          </p:cNvPr>
          <p:cNvGrpSpPr/>
          <p:nvPr/>
        </p:nvGrpSpPr>
        <p:grpSpPr>
          <a:xfrm>
            <a:off x="671682" y="1437604"/>
            <a:ext cx="2103325" cy="2021655"/>
            <a:chOff x="533136" y="1250567"/>
            <a:chExt cx="2103325" cy="2021655"/>
          </a:xfrm>
        </p:grpSpPr>
        <p:sp>
          <p:nvSpPr>
            <p:cNvPr id="2" name="Oval 1">
              <a:extLst>
                <a:ext uri="{FF2B5EF4-FFF2-40B4-BE49-F238E27FC236}">
                  <a16:creationId xmlns:a16="http://schemas.microsoft.com/office/drawing/2014/main" id="{F273401D-C44A-4A43-8D35-6659E061556F}"/>
                </a:ext>
              </a:extLst>
            </p:cNvPr>
            <p:cNvSpPr/>
            <p:nvPr/>
          </p:nvSpPr>
          <p:spPr>
            <a:xfrm>
              <a:off x="533136" y="1250567"/>
              <a:ext cx="2103325" cy="2021655"/>
            </a:xfrm>
            <a:prstGeom prst="ellipse">
              <a:avLst/>
            </a:prstGeom>
            <a:solidFill>
              <a:srgbClr val="399D94"/>
            </a:solidFill>
            <a:ln>
              <a:solidFill>
                <a:srgbClr val="425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39C8C1-E056-4245-B353-D7C713F116D1}"/>
                </a:ext>
              </a:extLst>
            </p:cNvPr>
            <p:cNvSpPr txBox="1"/>
            <p:nvPr/>
          </p:nvSpPr>
          <p:spPr>
            <a:xfrm>
              <a:off x="604847" y="1597819"/>
              <a:ext cx="1959902" cy="1631216"/>
            </a:xfrm>
            <a:prstGeom prst="rect">
              <a:avLst/>
            </a:prstGeom>
            <a:noFill/>
          </p:spPr>
          <p:txBody>
            <a:bodyPr wrap="square" rtlCol="0">
              <a:spAutoFit/>
            </a:bodyPr>
            <a:lstStyle/>
            <a:p>
              <a:pPr algn="ctr"/>
              <a:r>
                <a:rPr lang="en-US" sz="1600" b="1" dirty="0">
                  <a:solidFill>
                    <a:schemeClr val="bg1"/>
                  </a:solidFill>
                </a:rPr>
                <a:t>Before You Begin</a:t>
              </a:r>
            </a:p>
            <a:p>
              <a:endParaRPr lang="en-US" sz="1600" b="1" dirty="0">
                <a:solidFill>
                  <a:schemeClr val="bg1"/>
                </a:solidFill>
              </a:endParaRPr>
            </a:p>
            <a:p>
              <a:pPr algn="ctr"/>
              <a:r>
                <a:rPr lang="en-US" sz="1600" dirty="0">
                  <a:solidFill>
                    <a:schemeClr val="bg1"/>
                  </a:solidFill>
                </a:rPr>
                <a:t>Develop Program Learning Outcomes and Curricula Maps</a:t>
              </a:r>
            </a:p>
            <a:p>
              <a:endParaRPr lang="en-US" sz="1600" dirty="0"/>
            </a:p>
          </p:txBody>
        </p:sp>
      </p:grpSp>
      <p:grpSp>
        <p:nvGrpSpPr>
          <p:cNvPr id="10" name="Group 9">
            <a:extLst>
              <a:ext uri="{FF2B5EF4-FFF2-40B4-BE49-F238E27FC236}">
                <a16:creationId xmlns:a16="http://schemas.microsoft.com/office/drawing/2014/main" id="{00166146-6194-2D43-B2C4-BD78410EDA79}"/>
              </a:ext>
            </a:extLst>
          </p:cNvPr>
          <p:cNvGrpSpPr/>
          <p:nvPr/>
        </p:nvGrpSpPr>
        <p:grpSpPr>
          <a:xfrm>
            <a:off x="2979718" y="1108307"/>
            <a:ext cx="2484545" cy="2349678"/>
            <a:chOff x="2841172" y="921270"/>
            <a:chExt cx="2484545" cy="2349678"/>
          </a:xfrm>
        </p:grpSpPr>
        <p:sp>
          <p:nvSpPr>
            <p:cNvPr id="4" name="Oval 3">
              <a:extLst>
                <a:ext uri="{FF2B5EF4-FFF2-40B4-BE49-F238E27FC236}">
                  <a16:creationId xmlns:a16="http://schemas.microsoft.com/office/drawing/2014/main" id="{64C61D53-7B03-7B4D-9AF8-D4E43CC953BB}"/>
                </a:ext>
              </a:extLst>
            </p:cNvPr>
            <p:cNvSpPr/>
            <p:nvPr/>
          </p:nvSpPr>
          <p:spPr>
            <a:xfrm>
              <a:off x="2841172" y="921270"/>
              <a:ext cx="2464203" cy="2349678"/>
            </a:xfrm>
            <a:prstGeom prst="ellipse">
              <a:avLst/>
            </a:prstGeom>
            <a:solidFill>
              <a:srgbClr val="399D94"/>
            </a:solidFill>
            <a:ln>
              <a:solidFill>
                <a:srgbClr val="425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1265416-23D6-FB42-915C-7FC69CBEC078}"/>
                </a:ext>
              </a:extLst>
            </p:cNvPr>
            <p:cNvSpPr txBox="1"/>
            <p:nvPr/>
          </p:nvSpPr>
          <p:spPr>
            <a:xfrm>
              <a:off x="3019475" y="1227702"/>
              <a:ext cx="2306242" cy="1815882"/>
            </a:xfrm>
            <a:prstGeom prst="rect">
              <a:avLst/>
            </a:prstGeom>
            <a:noFill/>
          </p:spPr>
          <p:txBody>
            <a:bodyPr wrap="square" rtlCol="0">
              <a:spAutoFit/>
            </a:bodyPr>
            <a:lstStyle/>
            <a:p>
              <a:pPr algn="ctr"/>
              <a:r>
                <a:rPr lang="en-US" sz="1600" b="1" dirty="0">
                  <a:solidFill>
                    <a:schemeClr val="bg1"/>
                  </a:solidFill>
                </a:rPr>
                <a:t>Before You Begin</a:t>
              </a:r>
            </a:p>
            <a:p>
              <a:endParaRPr lang="en-US" sz="1600" b="1" dirty="0">
                <a:solidFill>
                  <a:schemeClr val="bg1"/>
                </a:solidFill>
              </a:endParaRPr>
            </a:p>
            <a:p>
              <a:r>
                <a:rPr lang="en-US" sz="1600" dirty="0">
                  <a:solidFill>
                    <a:schemeClr val="bg1"/>
                  </a:solidFill>
                </a:rPr>
                <a:t>Assessment Plan, for 5 years, that identifies courses with direct and indirect assessment.</a:t>
              </a:r>
            </a:p>
            <a:p>
              <a:endParaRPr lang="en-US" sz="1600" dirty="0"/>
            </a:p>
          </p:txBody>
        </p:sp>
      </p:grpSp>
      <p:grpSp>
        <p:nvGrpSpPr>
          <p:cNvPr id="9" name="Group 8">
            <a:extLst>
              <a:ext uri="{FF2B5EF4-FFF2-40B4-BE49-F238E27FC236}">
                <a16:creationId xmlns:a16="http://schemas.microsoft.com/office/drawing/2014/main" id="{23AD7804-0965-D14D-9A62-16F2275665C7}"/>
              </a:ext>
            </a:extLst>
          </p:cNvPr>
          <p:cNvGrpSpPr/>
          <p:nvPr/>
        </p:nvGrpSpPr>
        <p:grpSpPr>
          <a:xfrm>
            <a:off x="5667945" y="882710"/>
            <a:ext cx="2674392" cy="2569985"/>
            <a:chOff x="5529399" y="695673"/>
            <a:chExt cx="2674392" cy="2569985"/>
          </a:xfrm>
        </p:grpSpPr>
        <p:sp>
          <p:nvSpPr>
            <p:cNvPr id="6" name="Oval 5">
              <a:extLst>
                <a:ext uri="{FF2B5EF4-FFF2-40B4-BE49-F238E27FC236}">
                  <a16:creationId xmlns:a16="http://schemas.microsoft.com/office/drawing/2014/main" id="{E2D6524E-CE17-5844-90B7-BAB183CF90AE}"/>
                </a:ext>
              </a:extLst>
            </p:cNvPr>
            <p:cNvSpPr/>
            <p:nvPr/>
          </p:nvSpPr>
          <p:spPr>
            <a:xfrm>
              <a:off x="5529399" y="695673"/>
              <a:ext cx="2674392" cy="2569985"/>
            </a:xfrm>
            <a:prstGeom prst="ellipse">
              <a:avLst/>
            </a:prstGeom>
            <a:solidFill>
              <a:srgbClr val="399D94"/>
            </a:solidFill>
            <a:ln>
              <a:solidFill>
                <a:srgbClr val="425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58D4AD2-A2DA-7649-9125-86E753EEDBDD}"/>
                </a:ext>
              </a:extLst>
            </p:cNvPr>
            <p:cNvSpPr txBox="1"/>
            <p:nvPr/>
          </p:nvSpPr>
          <p:spPr>
            <a:xfrm>
              <a:off x="5862738" y="976600"/>
              <a:ext cx="2150694" cy="1904239"/>
            </a:xfrm>
            <a:prstGeom prst="rect">
              <a:avLst/>
            </a:prstGeom>
            <a:noFill/>
          </p:spPr>
          <p:txBody>
            <a:bodyPr wrap="square" rtlCol="0">
              <a:spAutoFit/>
            </a:bodyPr>
            <a:lstStyle/>
            <a:p>
              <a:pPr algn="ctr" defTabSz="711200">
                <a:lnSpc>
                  <a:spcPct val="90000"/>
                </a:lnSpc>
                <a:spcBef>
                  <a:spcPct val="0"/>
                </a:spcBef>
                <a:spcAft>
                  <a:spcPct val="35000"/>
                </a:spcAft>
              </a:pPr>
              <a:r>
                <a:rPr lang="en-US" sz="1600" b="1" dirty="0">
                  <a:solidFill>
                    <a:schemeClr val="bg1"/>
                  </a:solidFill>
                </a:rPr>
                <a:t>Before You Begin</a:t>
              </a:r>
            </a:p>
            <a:p>
              <a:pPr lvl="0" defTabSz="711200">
                <a:lnSpc>
                  <a:spcPct val="90000"/>
                </a:lnSpc>
                <a:spcBef>
                  <a:spcPct val="0"/>
                </a:spcBef>
                <a:spcAft>
                  <a:spcPct val="35000"/>
                </a:spcAft>
              </a:pPr>
              <a:r>
                <a:rPr lang="en-US" sz="1600" dirty="0">
                  <a:solidFill>
                    <a:schemeClr val="bg1"/>
                  </a:solidFill>
                </a:rPr>
                <a:t>Create Normed Rubrics for Each PLO</a:t>
              </a:r>
            </a:p>
            <a:p>
              <a:pPr lvl="0" defTabSz="711200">
                <a:lnSpc>
                  <a:spcPct val="90000"/>
                </a:lnSpc>
                <a:spcBef>
                  <a:spcPct val="0"/>
                </a:spcBef>
                <a:spcAft>
                  <a:spcPct val="35000"/>
                </a:spcAft>
              </a:pPr>
              <a:r>
                <a:rPr lang="en-US" sz="1600" dirty="0">
                  <a:solidFill>
                    <a:schemeClr val="bg1"/>
                  </a:solidFill>
                </a:rPr>
                <a:t>-Build Rubrics (IN ADVANCE)</a:t>
              </a:r>
            </a:p>
            <a:p>
              <a:pPr lvl="0" defTabSz="711200">
                <a:lnSpc>
                  <a:spcPct val="90000"/>
                </a:lnSpc>
                <a:spcBef>
                  <a:spcPct val="0"/>
                </a:spcBef>
                <a:spcAft>
                  <a:spcPct val="35000"/>
                </a:spcAft>
              </a:pPr>
              <a:r>
                <a:rPr lang="en-US" sz="1600" dirty="0">
                  <a:solidFill>
                    <a:schemeClr val="bg1"/>
                  </a:solidFill>
                </a:rPr>
                <a:t>-Rubrics should have   Criteria for Scoring </a:t>
              </a:r>
              <a:endParaRPr lang="en-US" sz="1600" b="1" dirty="0">
                <a:solidFill>
                  <a:schemeClr val="bg1"/>
                </a:solidFill>
              </a:endParaRPr>
            </a:p>
          </p:txBody>
        </p:sp>
      </p:grpSp>
      <p:grpSp>
        <p:nvGrpSpPr>
          <p:cNvPr id="8" name="Group 7">
            <a:extLst>
              <a:ext uri="{FF2B5EF4-FFF2-40B4-BE49-F238E27FC236}">
                <a16:creationId xmlns:a16="http://schemas.microsoft.com/office/drawing/2014/main" id="{B7CAD827-7917-4D41-ACDA-D4178C4DC024}"/>
              </a:ext>
            </a:extLst>
          </p:cNvPr>
          <p:cNvGrpSpPr/>
          <p:nvPr/>
        </p:nvGrpSpPr>
        <p:grpSpPr>
          <a:xfrm>
            <a:off x="8546020" y="700411"/>
            <a:ext cx="2957856" cy="2758848"/>
            <a:chOff x="8407474" y="513374"/>
            <a:chExt cx="2957856" cy="2758848"/>
          </a:xfrm>
        </p:grpSpPr>
        <p:sp>
          <p:nvSpPr>
            <p:cNvPr id="25" name="Oval 24">
              <a:extLst>
                <a:ext uri="{FF2B5EF4-FFF2-40B4-BE49-F238E27FC236}">
                  <a16:creationId xmlns:a16="http://schemas.microsoft.com/office/drawing/2014/main" id="{27F872B6-3E83-C44E-9BFC-4F18AD9993A2}"/>
                </a:ext>
              </a:extLst>
            </p:cNvPr>
            <p:cNvSpPr/>
            <p:nvPr/>
          </p:nvSpPr>
          <p:spPr>
            <a:xfrm>
              <a:off x="8407474" y="513374"/>
              <a:ext cx="2957856" cy="2758848"/>
            </a:xfrm>
            <a:prstGeom prst="ellipse">
              <a:avLst/>
            </a:prstGeom>
            <a:solidFill>
              <a:srgbClr val="399D94"/>
            </a:solidFill>
            <a:ln>
              <a:solidFill>
                <a:srgbClr val="425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30D06A0-DBA6-5C40-8B83-4069BB3C5C53}"/>
                </a:ext>
              </a:extLst>
            </p:cNvPr>
            <p:cNvSpPr txBox="1"/>
            <p:nvPr/>
          </p:nvSpPr>
          <p:spPr>
            <a:xfrm>
              <a:off x="8815256" y="857232"/>
              <a:ext cx="2418293" cy="2225225"/>
            </a:xfrm>
            <a:prstGeom prst="rect">
              <a:avLst/>
            </a:prstGeom>
            <a:noFill/>
          </p:spPr>
          <p:txBody>
            <a:bodyPr wrap="square" rtlCol="0">
              <a:spAutoFit/>
            </a:bodyPr>
            <a:lstStyle/>
            <a:p>
              <a:pPr algn="ctr" defTabSz="711200">
                <a:lnSpc>
                  <a:spcPct val="90000"/>
                </a:lnSpc>
                <a:spcBef>
                  <a:spcPct val="0"/>
                </a:spcBef>
                <a:spcAft>
                  <a:spcPct val="35000"/>
                </a:spcAft>
              </a:pPr>
              <a:r>
                <a:rPr lang="en-US" b="1" dirty="0">
                  <a:solidFill>
                    <a:schemeClr val="bg1"/>
                  </a:solidFill>
                </a:rPr>
                <a:t>Before You Begin</a:t>
              </a:r>
            </a:p>
            <a:p>
              <a:pPr lvl="0" defTabSz="711200">
                <a:lnSpc>
                  <a:spcPct val="90000"/>
                </a:lnSpc>
                <a:spcBef>
                  <a:spcPct val="0"/>
                </a:spcBef>
                <a:spcAft>
                  <a:spcPct val="35000"/>
                </a:spcAft>
              </a:pPr>
              <a:r>
                <a:rPr lang="en-US" dirty="0">
                  <a:solidFill>
                    <a:schemeClr val="bg1"/>
                  </a:solidFill>
                </a:rPr>
                <a:t> Have an established tool for indirect assessment</a:t>
              </a:r>
            </a:p>
            <a:p>
              <a:pPr marL="285750" lvl="0" indent="-285750" defTabSz="711200">
                <a:lnSpc>
                  <a:spcPct val="90000"/>
                </a:lnSpc>
                <a:spcBef>
                  <a:spcPct val="0"/>
                </a:spcBef>
                <a:spcAft>
                  <a:spcPct val="35000"/>
                </a:spcAft>
                <a:buFont typeface="Arial" panose="020B0604020202020204" pitchFamily="34" charset="0"/>
                <a:buChar char="•"/>
              </a:pPr>
              <a:r>
                <a:rPr lang="en-US" dirty="0">
                  <a:solidFill>
                    <a:schemeClr val="bg1"/>
                  </a:solidFill>
                </a:rPr>
                <a:t>Focus group </a:t>
              </a:r>
            </a:p>
            <a:p>
              <a:pPr marL="285750" lvl="0" indent="-285750" defTabSz="711200">
                <a:lnSpc>
                  <a:spcPct val="90000"/>
                </a:lnSpc>
                <a:spcBef>
                  <a:spcPct val="0"/>
                </a:spcBef>
                <a:spcAft>
                  <a:spcPct val="35000"/>
                </a:spcAft>
                <a:buFont typeface="Arial" panose="020B0604020202020204" pitchFamily="34" charset="0"/>
                <a:buChar char="•"/>
              </a:pPr>
              <a:r>
                <a:rPr lang="en-US" dirty="0">
                  <a:solidFill>
                    <a:schemeClr val="bg1"/>
                  </a:solidFill>
                </a:rPr>
                <a:t>Survey</a:t>
              </a:r>
            </a:p>
            <a:p>
              <a:pPr marL="285750" lvl="0" indent="-285750" defTabSz="711200">
                <a:lnSpc>
                  <a:spcPct val="90000"/>
                </a:lnSpc>
                <a:spcBef>
                  <a:spcPct val="0"/>
                </a:spcBef>
                <a:spcAft>
                  <a:spcPct val="35000"/>
                </a:spcAft>
                <a:buFont typeface="Arial" panose="020B0604020202020204" pitchFamily="34" charset="0"/>
                <a:buChar char="•"/>
              </a:pPr>
              <a:r>
                <a:rPr lang="en-US" dirty="0">
                  <a:solidFill>
                    <a:schemeClr val="bg1"/>
                  </a:solidFill>
                </a:rPr>
                <a:t>Reflective essay</a:t>
              </a:r>
            </a:p>
          </p:txBody>
        </p:sp>
      </p:grpSp>
    </p:spTree>
    <p:extLst>
      <p:ext uri="{BB962C8B-B14F-4D97-AF65-F5344CB8AC3E}">
        <p14:creationId xmlns:p14="http://schemas.microsoft.com/office/powerpoint/2010/main" val="162769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7DA8-1266-164A-8C00-EBE4338E5480}"/>
              </a:ext>
            </a:extLst>
          </p:cNvPr>
          <p:cNvSpPr>
            <a:spLocks noGrp="1"/>
          </p:cNvSpPr>
          <p:nvPr>
            <p:ph type="title"/>
          </p:nvPr>
        </p:nvSpPr>
        <p:spPr>
          <a:xfrm>
            <a:off x="913774" y="982132"/>
            <a:ext cx="9982824" cy="1303867"/>
          </a:xfrm>
        </p:spPr>
        <p:txBody>
          <a:bodyPr>
            <a:noAutofit/>
          </a:bodyPr>
          <a:lstStyle/>
          <a:p>
            <a:r>
              <a:rPr lang="en-US" sz="3600" b="1" dirty="0"/>
              <a:t>Submit your assessment materials to OIE </a:t>
            </a:r>
            <a:r>
              <a:rPr lang="en-US" sz="3600" dirty="0"/>
              <a:t>at least one month prior to the collection of your assignment.</a:t>
            </a:r>
          </a:p>
        </p:txBody>
      </p:sp>
      <p:sp>
        <p:nvSpPr>
          <p:cNvPr id="3" name="Content Placeholder 2">
            <a:extLst>
              <a:ext uri="{FF2B5EF4-FFF2-40B4-BE49-F238E27FC236}">
                <a16:creationId xmlns:a16="http://schemas.microsoft.com/office/drawing/2014/main" id="{2A4239A8-7BC1-A740-B240-37ECC9D44712}"/>
              </a:ext>
            </a:extLst>
          </p:cNvPr>
          <p:cNvSpPr>
            <a:spLocks noGrp="1"/>
          </p:cNvSpPr>
          <p:nvPr>
            <p:ph sz="quarter" idx="13"/>
          </p:nvPr>
        </p:nvSpPr>
        <p:spPr>
          <a:xfrm>
            <a:off x="913774" y="2554129"/>
            <a:ext cx="10363826" cy="2994617"/>
          </a:xfrm>
        </p:spPr>
        <p:txBody>
          <a:bodyPr/>
          <a:lstStyle/>
          <a:p>
            <a:pPr marL="0" indent="0">
              <a:buNone/>
            </a:pPr>
            <a:r>
              <a:rPr lang="en-US" dirty="0"/>
              <a:t>You will need to send OIE: </a:t>
            </a:r>
          </a:p>
          <a:p>
            <a:r>
              <a:rPr lang="en-US" dirty="0"/>
              <a:t>1. Course and Section number</a:t>
            </a:r>
          </a:p>
          <a:p>
            <a:r>
              <a:rPr lang="en-US" dirty="0"/>
              <a:t>2. Title of the Assignment</a:t>
            </a:r>
          </a:p>
          <a:p>
            <a:r>
              <a:rPr lang="en-US" dirty="0"/>
              <a:t>3. PLO being assessed</a:t>
            </a:r>
          </a:p>
          <a:p>
            <a:r>
              <a:rPr lang="en-US" dirty="0"/>
              <a:t>4. Rubric</a:t>
            </a:r>
          </a:p>
          <a:p>
            <a:endParaRPr lang="en-US" dirty="0"/>
          </a:p>
        </p:txBody>
      </p:sp>
    </p:spTree>
    <p:extLst>
      <p:ext uri="{BB962C8B-B14F-4D97-AF65-F5344CB8AC3E}">
        <p14:creationId xmlns:p14="http://schemas.microsoft.com/office/powerpoint/2010/main" val="208930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1EF151-B23B-0C4C-BEB2-5F62F9B7A406}"/>
              </a:ext>
            </a:extLst>
          </p:cNvPr>
          <p:cNvSpPr>
            <a:spLocks noGrp="1"/>
          </p:cNvSpPr>
          <p:nvPr>
            <p:ph sz="quarter" idx="13"/>
          </p:nvPr>
        </p:nvSpPr>
        <p:spPr/>
        <p:txBody>
          <a:bodyPr/>
          <a:lstStyle/>
          <a:p>
            <a:r>
              <a:rPr lang="en-US" b="1" dirty="0"/>
              <a:t>Score the students’ assignments in </a:t>
            </a:r>
            <a:r>
              <a:rPr lang="en-US" b="1" dirty="0" err="1"/>
              <a:t>LiveText</a:t>
            </a:r>
            <a:r>
              <a:rPr lang="en-US" b="1" dirty="0"/>
              <a:t> or </a:t>
            </a:r>
            <a:r>
              <a:rPr lang="en-US" b="1" dirty="0" err="1"/>
              <a:t>Portfolium</a:t>
            </a:r>
            <a:r>
              <a:rPr lang="en-US" b="1" dirty="0"/>
              <a:t>. </a:t>
            </a:r>
            <a:endParaRPr lang="en-US" dirty="0"/>
          </a:p>
          <a:p>
            <a:r>
              <a:rPr lang="en-US" dirty="0"/>
              <a:t>OIE can provide training, tutorial guides, and support if you need help. Once you learn how to navigate the assessment software, the process is pretty straight forward. The rubric and assignment are right there!</a:t>
            </a:r>
          </a:p>
          <a:p>
            <a:endParaRPr lang="en-US" dirty="0"/>
          </a:p>
        </p:txBody>
      </p:sp>
      <p:sp>
        <p:nvSpPr>
          <p:cNvPr id="5" name="Title 4">
            <a:extLst>
              <a:ext uri="{FF2B5EF4-FFF2-40B4-BE49-F238E27FC236}">
                <a16:creationId xmlns:a16="http://schemas.microsoft.com/office/drawing/2014/main" id="{16D19FF4-E5C8-834E-892B-90373CD4F2D8}"/>
              </a:ext>
            </a:extLst>
          </p:cNvPr>
          <p:cNvSpPr>
            <a:spLocks noGrp="1"/>
          </p:cNvSpPr>
          <p:nvPr>
            <p:ph type="title"/>
          </p:nvPr>
        </p:nvSpPr>
        <p:spPr/>
        <p:txBody>
          <a:bodyPr/>
          <a:lstStyle/>
          <a:p>
            <a:r>
              <a:rPr lang="en-US" dirty="0"/>
              <a:t>Collect Student Assignments, then…</a:t>
            </a:r>
          </a:p>
        </p:txBody>
      </p:sp>
    </p:spTree>
    <p:extLst>
      <p:ext uri="{BB962C8B-B14F-4D97-AF65-F5344CB8AC3E}">
        <p14:creationId xmlns:p14="http://schemas.microsoft.com/office/powerpoint/2010/main" val="295329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44DE-9940-8247-9970-42BE34548792}"/>
              </a:ext>
            </a:extLst>
          </p:cNvPr>
          <p:cNvSpPr>
            <a:spLocks noGrp="1"/>
          </p:cNvSpPr>
          <p:nvPr>
            <p:ph type="title"/>
          </p:nvPr>
        </p:nvSpPr>
        <p:spPr/>
        <p:txBody>
          <a:bodyPr/>
          <a:lstStyle/>
          <a:p>
            <a:r>
              <a:rPr lang="en-US" dirty="0"/>
              <a:t>Use your data in your assessment report</a:t>
            </a:r>
          </a:p>
        </p:txBody>
      </p:sp>
      <p:sp>
        <p:nvSpPr>
          <p:cNvPr id="3" name="Content Placeholder 2">
            <a:extLst>
              <a:ext uri="{FF2B5EF4-FFF2-40B4-BE49-F238E27FC236}">
                <a16:creationId xmlns:a16="http://schemas.microsoft.com/office/drawing/2014/main" id="{250D6FF3-E200-7E4A-B4DD-557D2BFDB345}"/>
              </a:ext>
            </a:extLst>
          </p:cNvPr>
          <p:cNvSpPr>
            <a:spLocks noGrp="1"/>
          </p:cNvSpPr>
          <p:nvPr>
            <p:ph sz="quarter" idx="13"/>
          </p:nvPr>
        </p:nvSpPr>
        <p:spPr/>
        <p:txBody>
          <a:bodyPr/>
          <a:lstStyle/>
          <a:p>
            <a:r>
              <a:rPr lang="en-US" b="1" dirty="0"/>
              <a:t>View your data report on </a:t>
            </a:r>
            <a:r>
              <a:rPr lang="en-US" b="1" dirty="0" err="1"/>
              <a:t>LiveText</a:t>
            </a:r>
            <a:r>
              <a:rPr lang="en-US" b="1" dirty="0"/>
              <a:t>, &amp;/or ask OIE to run a data report for you.</a:t>
            </a:r>
            <a:endParaRPr lang="en-US" dirty="0"/>
          </a:p>
          <a:p>
            <a:r>
              <a:rPr lang="en-US" dirty="0"/>
              <a:t>One of the main benefits of using </a:t>
            </a:r>
            <a:r>
              <a:rPr lang="en-US" dirty="0" err="1"/>
              <a:t>LiveText</a:t>
            </a:r>
            <a:r>
              <a:rPr lang="en-US" dirty="0"/>
              <a:t> or </a:t>
            </a:r>
            <a:r>
              <a:rPr lang="en-US" dirty="0" err="1"/>
              <a:t>Portfolium</a:t>
            </a:r>
            <a:r>
              <a:rPr lang="en-US" dirty="0"/>
              <a:t> for assessment is that it creates data tables for you from the scores in the rubrics. Also, you can see your initial report in the software right away. </a:t>
            </a:r>
          </a:p>
          <a:p>
            <a:r>
              <a:rPr lang="en-US" dirty="0"/>
              <a:t>If you would like more data than the initial report, put in a request with OIE, and they can pull a more detailed data report for you.</a:t>
            </a:r>
          </a:p>
          <a:p>
            <a:endParaRPr lang="en-US" dirty="0"/>
          </a:p>
        </p:txBody>
      </p:sp>
    </p:spTree>
    <p:extLst>
      <p:ext uri="{BB962C8B-B14F-4D97-AF65-F5344CB8AC3E}">
        <p14:creationId xmlns:p14="http://schemas.microsoft.com/office/powerpoint/2010/main" val="7980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AFD6-BDE6-EE44-B8C1-A1627A366D98}"/>
              </a:ext>
            </a:extLst>
          </p:cNvPr>
          <p:cNvSpPr>
            <a:spLocks noGrp="1"/>
          </p:cNvSpPr>
          <p:nvPr>
            <p:ph type="title"/>
          </p:nvPr>
        </p:nvSpPr>
        <p:spPr/>
        <p:txBody>
          <a:bodyPr/>
          <a:lstStyle/>
          <a:p>
            <a:r>
              <a:rPr lang="en-US" b="1" dirty="0"/>
              <a:t>May 15</a:t>
            </a:r>
            <a:endParaRPr lang="en-US" dirty="0"/>
          </a:p>
        </p:txBody>
      </p:sp>
      <p:sp>
        <p:nvSpPr>
          <p:cNvPr id="3" name="Content Placeholder 2">
            <a:extLst>
              <a:ext uri="{FF2B5EF4-FFF2-40B4-BE49-F238E27FC236}">
                <a16:creationId xmlns:a16="http://schemas.microsoft.com/office/drawing/2014/main" id="{62E60889-EFF5-F140-8C78-BFC414955A4C}"/>
              </a:ext>
            </a:extLst>
          </p:cNvPr>
          <p:cNvSpPr>
            <a:spLocks noGrp="1"/>
          </p:cNvSpPr>
          <p:nvPr>
            <p:ph sz="quarter" idx="13"/>
          </p:nvPr>
        </p:nvSpPr>
        <p:spPr>
          <a:xfrm>
            <a:off x="913774" y="2367092"/>
            <a:ext cx="9435571" cy="3424107"/>
          </a:xfrm>
        </p:spPr>
        <p:txBody>
          <a:bodyPr/>
          <a:lstStyle/>
          <a:p>
            <a:r>
              <a:rPr lang="en-US" b="1" dirty="0"/>
              <a:t>Write your Annual Assessment Report and Submit it by the due date: May 15.</a:t>
            </a:r>
          </a:p>
          <a:p>
            <a:r>
              <a:rPr lang="en-US" dirty="0"/>
              <a:t>This year we will use Google Sites to write and submit the reports. </a:t>
            </a:r>
          </a:p>
          <a:p>
            <a:endParaRPr lang="en-US" dirty="0"/>
          </a:p>
        </p:txBody>
      </p:sp>
    </p:spTree>
    <p:extLst>
      <p:ext uri="{BB962C8B-B14F-4D97-AF65-F5344CB8AC3E}">
        <p14:creationId xmlns:p14="http://schemas.microsoft.com/office/powerpoint/2010/main" val="3538040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8BEA-6EC5-C148-B9FA-57A60785BCB6}"/>
              </a:ext>
            </a:extLst>
          </p:cNvPr>
          <p:cNvSpPr>
            <a:spLocks noGrp="1"/>
          </p:cNvSpPr>
          <p:nvPr>
            <p:ph type="title"/>
          </p:nvPr>
        </p:nvSpPr>
        <p:spPr/>
        <p:txBody>
          <a:bodyPr>
            <a:normAutofit/>
          </a:bodyPr>
          <a:lstStyle/>
          <a:p>
            <a:r>
              <a:rPr lang="en-US" sz="3600" dirty="0">
                <a:solidFill>
                  <a:srgbClr val="FF40FF"/>
                </a:solidFill>
                <a:hlinkClick r:id="rId2">
                  <a:extLst>
                    <a:ext uri="{A12FA001-AC4F-418D-AE19-62706E023703}">
                      <ahyp:hlinkClr xmlns:ahyp="http://schemas.microsoft.com/office/drawing/2018/hyperlinkcolor" val="tx"/>
                    </a:ext>
                  </a:extLst>
                </a:hlinkClick>
              </a:rPr>
              <a:t>Borrowed from James Madison University</a:t>
            </a:r>
            <a:br>
              <a:rPr lang="en-US" dirty="0">
                <a:hlinkClick r:id="rId2">
                  <a:extLst>
                    <a:ext uri="{A12FA001-AC4F-418D-AE19-62706E023703}">
                      <ahyp:hlinkClr xmlns:ahyp="http://schemas.microsoft.com/office/drawing/2018/hyperlinkcolor" val="tx"/>
                    </a:ext>
                  </a:extLst>
                </a:hlinkClick>
              </a:rPr>
            </a:br>
            <a:r>
              <a:rPr lang="en-US" sz="2200" dirty="0">
                <a:hlinkClick r:id="rId2">
                  <a:extLst>
                    <a:ext uri="{A12FA001-AC4F-418D-AE19-62706E023703}">
                      <ahyp:hlinkClr xmlns:ahyp="http://schemas.microsoft.com/office/drawing/2018/hyperlinkcolor" val="tx"/>
                    </a:ext>
                  </a:extLst>
                </a:hlinkClick>
              </a:rPr>
              <a:t>http://www.learningoutcomesassessment.org/documents/Occasional_Paper_23.pdf</a:t>
            </a:r>
            <a:endParaRPr lang="en-US" sz="2200" dirty="0"/>
          </a:p>
        </p:txBody>
      </p:sp>
      <p:sp>
        <p:nvSpPr>
          <p:cNvPr id="3" name="Content Placeholder 2">
            <a:extLst>
              <a:ext uri="{FF2B5EF4-FFF2-40B4-BE49-F238E27FC236}">
                <a16:creationId xmlns:a16="http://schemas.microsoft.com/office/drawing/2014/main" id="{96BCF578-919A-354F-9046-DD381A181AF1}"/>
              </a:ext>
            </a:extLst>
          </p:cNvPr>
          <p:cNvSpPr>
            <a:spLocks noGrp="1"/>
          </p:cNvSpPr>
          <p:nvPr>
            <p:ph sz="quarter" idx="13"/>
          </p:nvPr>
        </p:nvSpPr>
        <p:spPr/>
        <p:txBody>
          <a:bodyPr/>
          <a:lstStyle/>
          <a:p>
            <a:endParaRPr lang="en-US" dirty="0"/>
          </a:p>
          <a:p>
            <a:pPr marL="0" indent="0">
              <a:buNone/>
            </a:pPr>
            <a:endParaRPr lang="en-US" dirty="0"/>
          </a:p>
          <a:p>
            <a:r>
              <a:rPr lang="en-US" sz="2800" dirty="0"/>
              <a:t>Weigh the Pig</a:t>
            </a:r>
          </a:p>
          <a:p>
            <a:r>
              <a:rPr lang="en-US" sz="2800" dirty="0"/>
              <a:t>Feed the Pig</a:t>
            </a:r>
          </a:p>
          <a:p>
            <a:r>
              <a:rPr lang="en-US" sz="2800" dirty="0"/>
              <a:t>Weigh the Pig</a:t>
            </a:r>
          </a:p>
        </p:txBody>
      </p:sp>
      <p:pic>
        <p:nvPicPr>
          <p:cNvPr id="4" name="Picture 3">
            <a:extLst>
              <a:ext uri="{FF2B5EF4-FFF2-40B4-BE49-F238E27FC236}">
                <a16:creationId xmlns:a16="http://schemas.microsoft.com/office/drawing/2014/main" id="{3016272B-7E15-844B-9FA1-8D1C4A1ECB84}"/>
              </a:ext>
            </a:extLst>
          </p:cNvPr>
          <p:cNvPicPr>
            <a:picLocks noChangeAspect="1"/>
          </p:cNvPicPr>
          <p:nvPr/>
        </p:nvPicPr>
        <p:blipFill>
          <a:blip r:embed="rId3"/>
          <a:stretch>
            <a:fillRect/>
          </a:stretch>
        </p:blipFill>
        <p:spPr>
          <a:xfrm>
            <a:off x="4106931" y="2847443"/>
            <a:ext cx="2335120" cy="2477258"/>
          </a:xfrm>
          <a:prstGeom prst="rect">
            <a:avLst/>
          </a:prstGeom>
        </p:spPr>
      </p:pic>
      <p:sp>
        <p:nvSpPr>
          <p:cNvPr id="6" name="TextBox 5">
            <a:extLst>
              <a:ext uri="{FF2B5EF4-FFF2-40B4-BE49-F238E27FC236}">
                <a16:creationId xmlns:a16="http://schemas.microsoft.com/office/drawing/2014/main" id="{93A066BC-2C57-EC4D-8971-53BD389EC32F}"/>
              </a:ext>
            </a:extLst>
          </p:cNvPr>
          <p:cNvSpPr txBox="1"/>
          <p:nvPr/>
        </p:nvSpPr>
        <p:spPr>
          <a:xfrm>
            <a:off x="6627355" y="3208909"/>
            <a:ext cx="3643744" cy="1754326"/>
          </a:xfrm>
          <a:prstGeom prst="rect">
            <a:avLst/>
          </a:prstGeom>
          <a:noFill/>
        </p:spPr>
        <p:txBody>
          <a:bodyPr wrap="square" rtlCol="0">
            <a:spAutoFit/>
          </a:bodyPr>
          <a:lstStyle/>
          <a:p>
            <a:r>
              <a:rPr lang="en-US" dirty="0"/>
              <a:t>Just like simply weighing a pig, doesn’t fatten it; just assessing student learning doesn’t </a:t>
            </a:r>
            <a:r>
              <a:rPr lang="en-US" i="1" dirty="0"/>
              <a:t>improve</a:t>
            </a:r>
            <a:r>
              <a:rPr lang="en-US" dirty="0"/>
              <a:t> student learning. </a:t>
            </a:r>
          </a:p>
          <a:p>
            <a:r>
              <a:rPr lang="en-US" dirty="0"/>
              <a:t>So, we must: </a:t>
            </a:r>
          </a:p>
          <a:p>
            <a:r>
              <a:rPr lang="en-US" dirty="0"/>
              <a:t>“weigh pig, feed pig, weigh pig” or </a:t>
            </a:r>
          </a:p>
          <a:p>
            <a:r>
              <a:rPr lang="en-US" dirty="0"/>
              <a:t>“assess, implement changes, re-assess.” </a:t>
            </a:r>
          </a:p>
        </p:txBody>
      </p:sp>
    </p:spTree>
    <p:extLst>
      <p:ext uri="{BB962C8B-B14F-4D97-AF65-F5344CB8AC3E}">
        <p14:creationId xmlns:p14="http://schemas.microsoft.com/office/powerpoint/2010/main" val="4211818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001D-2116-C24D-8C89-9741DAADBC15}"/>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61A58AC5-5ECB-9D4F-9446-8363CF98A56E}"/>
              </a:ext>
            </a:extLst>
          </p:cNvPr>
          <p:cNvSpPr>
            <a:spLocks noGrp="1"/>
          </p:cNvSpPr>
          <p:nvPr>
            <p:ph sz="quarter" idx="13"/>
          </p:nvPr>
        </p:nvSpPr>
        <p:spPr/>
        <p:txBody>
          <a:bodyPr>
            <a:normAutofit/>
          </a:bodyPr>
          <a:lstStyle/>
          <a:p>
            <a:r>
              <a:rPr lang="en-US" dirty="0"/>
              <a:t>We know not every program is the same, but following these guidelines as much as possible should help you develop a strong assessment methodology. Our hope is that preparing in advance will allow you to develop a thorough plan and streamline your assessment process. </a:t>
            </a:r>
          </a:p>
          <a:p>
            <a:r>
              <a:rPr lang="en-US" dirty="0"/>
              <a:t>The goal is for you to have meaningful data that can be used to finetune your curriculum. </a:t>
            </a:r>
          </a:p>
          <a:p>
            <a:r>
              <a:rPr lang="en-US" dirty="0"/>
              <a:t>And don’t forget, OIE is here to help! Don’t hesitate to reach out with any questions you may have. </a:t>
            </a:r>
          </a:p>
          <a:p>
            <a:endParaRPr lang="en-US" dirty="0"/>
          </a:p>
        </p:txBody>
      </p:sp>
    </p:spTree>
    <p:extLst>
      <p:ext uri="{BB962C8B-B14F-4D97-AF65-F5344CB8AC3E}">
        <p14:creationId xmlns:p14="http://schemas.microsoft.com/office/powerpoint/2010/main" val="408145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2BEE-FBDE-404B-9CCE-31A53FEA3BCF}"/>
              </a:ext>
            </a:extLst>
          </p:cNvPr>
          <p:cNvSpPr>
            <a:spLocks noGrp="1"/>
          </p:cNvSpPr>
          <p:nvPr>
            <p:ph type="title"/>
          </p:nvPr>
        </p:nvSpPr>
        <p:spPr/>
        <p:txBody>
          <a:bodyPr/>
          <a:lstStyle/>
          <a:p>
            <a:r>
              <a:rPr lang="en-US" dirty="0"/>
              <a:t>Start with Learning Outcomes</a:t>
            </a:r>
          </a:p>
        </p:txBody>
      </p:sp>
      <p:sp>
        <p:nvSpPr>
          <p:cNvPr id="3" name="Content Placeholder 2">
            <a:extLst>
              <a:ext uri="{FF2B5EF4-FFF2-40B4-BE49-F238E27FC236}">
                <a16:creationId xmlns:a16="http://schemas.microsoft.com/office/drawing/2014/main" id="{876FD36B-335E-2240-A126-ABDA8D970705}"/>
              </a:ext>
            </a:extLst>
          </p:cNvPr>
          <p:cNvSpPr>
            <a:spLocks noGrp="1"/>
          </p:cNvSpPr>
          <p:nvPr>
            <p:ph sz="quarter" idx="13"/>
          </p:nvPr>
        </p:nvSpPr>
        <p:spPr>
          <a:xfrm>
            <a:off x="914087" y="2046369"/>
            <a:ext cx="10363826" cy="3424107"/>
          </a:xfrm>
        </p:spPr>
        <p:txBody>
          <a:bodyPr>
            <a:normAutofit fontScale="92500" lnSpcReduction="20000"/>
          </a:bodyPr>
          <a:lstStyle/>
          <a:p>
            <a:pPr marL="457200" indent="-457200">
              <a:buFont typeface="+mj-lt"/>
              <a:buAutoNum type="arabicPeriod"/>
            </a:pPr>
            <a:r>
              <a:rPr lang="en-US" dirty="0"/>
              <a:t>Specific</a:t>
            </a:r>
          </a:p>
          <a:p>
            <a:pPr marL="457200" indent="-457200">
              <a:buFont typeface="+mj-lt"/>
              <a:buAutoNum type="arabicPeriod"/>
            </a:pPr>
            <a:r>
              <a:rPr lang="en-US" dirty="0"/>
              <a:t>Clear</a:t>
            </a:r>
          </a:p>
          <a:p>
            <a:pPr marL="457200" indent="-457200">
              <a:buFont typeface="+mj-lt"/>
              <a:buAutoNum type="arabicPeriod"/>
            </a:pPr>
            <a:r>
              <a:rPr lang="en-US" dirty="0"/>
              <a:t>Measurable</a:t>
            </a:r>
          </a:p>
          <a:p>
            <a:pPr marL="457200" indent="-457200">
              <a:buFont typeface="+mj-lt"/>
              <a:buAutoNum type="arabicPeriod"/>
            </a:pPr>
            <a:r>
              <a:rPr lang="en-US" dirty="0"/>
              <a:t>Appropriate Rigor</a:t>
            </a:r>
          </a:p>
          <a:p>
            <a:pPr marL="457200" indent="-457200">
              <a:buFont typeface="+mj-lt"/>
              <a:buAutoNum type="arabicPeriod"/>
            </a:pPr>
            <a:r>
              <a:rPr lang="en-US" dirty="0"/>
              <a:t>Appropriate domain</a:t>
            </a:r>
          </a:p>
          <a:p>
            <a:pPr marL="457200" indent="-457200">
              <a:buFont typeface="+mj-lt"/>
              <a:buAutoNum type="arabicPeriod"/>
            </a:pPr>
            <a:r>
              <a:rPr lang="en-US" dirty="0"/>
              <a:t>They should not be about what the program will do but about what the students will achieve</a:t>
            </a:r>
          </a:p>
          <a:p>
            <a:pPr marL="457200" indent="-457200">
              <a:buFont typeface="+mj-lt"/>
              <a:buAutoNum type="arabicPeriod"/>
            </a:pPr>
            <a:r>
              <a:rPr lang="en-US" dirty="0"/>
              <a:t>PLOs should be measurable and at the level of mastery in accordance with the level of the degree</a:t>
            </a:r>
          </a:p>
        </p:txBody>
      </p:sp>
    </p:spTree>
    <p:extLst>
      <p:ext uri="{BB962C8B-B14F-4D97-AF65-F5344CB8AC3E}">
        <p14:creationId xmlns:p14="http://schemas.microsoft.com/office/powerpoint/2010/main" val="202459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8B20-AE61-DD46-8378-C0979C14A9B4}"/>
              </a:ext>
            </a:extLst>
          </p:cNvPr>
          <p:cNvSpPr>
            <a:spLocks noGrp="1"/>
          </p:cNvSpPr>
          <p:nvPr>
            <p:ph type="title"/>
          </p:nvPr>
        </p:nvSpPr>
        <p:spPr/>
        <p:txBody>
          <a:bodyPr/>
          <a:lstStyle/>
          <a:p>
            <a:r>
              <a:rPr lang="en-US" dirty="0"/>
              <a:t>Mapping</a:t>
            </a:r>
          </a:p>
        </p:txBody>
      </p:sp>
      <p:sp>
        <p:nvSpPr>
          <p:cNvPr id="3" name="Content Placeholder 2">
            <a:extLst>
              <a:ext uri="{FF2B5EF4-FFF2-40B4-BE49-F238E27FC236}">
                <a16:creationId xmlns:a16="http://schemas.microsoft.com/office/drawing/2014/main" id="{B13EF6C8-4EB7-6D44-B0D8-502678FE78DE}"/>
              </a:ext>
            </a:extLst>
          </p:cNvPr>
          <p:cNvSpPr>
            <a:spLocks noGrp="1"/>
          </p:cNvSpPr>
          <p:nvPr>
            <p:ph sz="quarter" idx="13"/>
          </p:nvPr>
        </p:nvSpPr>
        <p:spPr/>
        <p:txBody>
          <a:bodyPr/>
          <a:lstStyle/>
          <a:p>
            <a:r>
              <a:rPr lang="en-US" dirty="0"/>
              <a:t>Why is this important?</a:t>
            </a:r>
          </a:p>
          <a:p>
            <a:pPr lvl="1"/>
            <a:r>
              <a:rPr lang="en-US" dirty="0"/>
              <a:t>Mapping demonstrates the relationship between learning and curriculum sequencing</a:t>
            </a:r>
          </a:p>
          <a:p>
            <a:pPr lvl="1"/>
            <a:r>
              <a:rPr lang="en-US" dirty="0"/>
              <a:t>Mapping demonstrates the alignment between the courses and the PLOs (and ILOs and Core Competencies)</a:t>
            </a:r>
          </a:p>
          <a:p>
            <a:pPr marL="457200" lvl="1" indent="0">
              <a:buNone/>
            </a:pPr>
            <a:r>
              <a:rPr lang="en-US" dirty="0"/>
              <a:t> </a:t>
            </a:r>
          </a:p>
        </p:txBody>
      </p:sp>
    </p:spTree>
    <p:extLst>
      <p:ext uri="{BB962C8B-B14F-4D97-AF65-F5344CB8AC3E}">
        <p14:creationId xmlns:p14="http://schemas.microsoft.com/office/powerpoint/2010/main" val="379276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31B537-2AFA-AF40-A0C8-32B7B5DA6840}"/>
              </a:ext>
            </a:extLst>
          </p:cNvPr>
          <p:cNvPicPr>
            <a:picLocks noChangeAspect="1"/>
          </p:cNvPicPr>
          <p:nvPr/>
        </p:nvPicPr>
        <p:blipFill>
          <a:blip r:embed="rId2"/>
          <a:stretch>
            <a:fillRect/>
          </a:stretch>
        </p:blipFill>
        <p:spPr>
          <a:xfrm>
            <a:off x="2754775" y="603249"/>
            <a:ext cx="6562845" cy="5649031"/>
          </a:xfrm>
          <a:prstGeom prst="rect">
            <a:avLst/>
          </a:prstGeom>
        </p:spPr>
      </p:pic>
    </p:spTree>
    <p:extLst>
      <p:ext uri="{BB962C8B-B14F-4D97-AF65-F5344CB8AC3E}">
        <p14:creationId xmlns:p14="http://schemas.microsoft.com/office/powerpoint/2010/main" val="90373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1D79-E472-D044-B790-87E3DBBB5DF3}"/>
              </a:ext>
            </a:extLst>
          </p:cNvPr>
          <p:cNvSpPr>
            <a:spLocks noGrp="1"/>
          </p:cNvSpPr>
          <p:nvPr>
            <p:ph type="title"/>
          </p:nvPr>
        </p:nvSpPr>
        <p:spPr/>
        <p:txBody>
          <a:bodyPr>
            <a:normAutofit fontScale="90000"/>
          </a:bodyPr>
          <a:lstStyle/>
          <a:p>
            <a:r>
              <a:rPr lang="en-US" dirty="0"/>
              <a:t>5 year </a:t>
            </a:r>
            <a:r>
              <a:rPr lang="en-US" b="1" dirty="0">
                <a:solidFill>
                  <a:srgbClr val="C00000"/>
                </a:solidFill>
              </a:rPr>
              <a:t>Assessment Plan</a:t>
            </a:r>
            <a:br>
              <a:rPr lang="en-US" dirty="0"/>
            </a:br>
            <a:r>
              <a:rPr lang="en-US" dirty="0"/>
              <a:t>completed at the start of the cycle</a:t>
            </a:r>
          </a:p>
        </p:txBody>
      </p:sp>
      <p:sp>
        <p:nvSpPr>
          <p:cNvPr id="3" name="Content Placeholder 2">
            <a:extLst>
              <a:ext uri="{FF2B5EF4-FFF2-40B4-BE49-F238E27FC236}">
                <a16:creationId xmlns:a16="http://schemas.microsoft.com/office/drawing/2014/main" id="{6FBCD4B7-FC3F-AB46-8E8D-DCD1CFF0C6E9}"/>
              </a:ext>
            </a:extLst>
          </p:cNvPr>
          <p:cNvSpPr>
            <a:spLocks noGrp="1"/>
          </p:cNvSpPr>
          <p:nvPr>
            <p:ph sz="quarter" idx="13"/>
          </p:nvPr>
        </p:nvSpPr>
        <p:spPr/>
        <p:txBody>
          <a:bodyPr/>
          <a:lstStyle/>
          <a:p>
            <a:r>
              <a:rPr lang="en-US" dirty="0"/>
              <a:t>OIE will need completed, updated assessment plans from the last completed program review to the next scheduled program review. </a:t>
            </a:r>
          </a:p>
          <a:p>
            <a:r>
              <a:rPr lang="en-US" dirty="0"/>
              <a:t>Assessment Plan: This 5-year plan demonstrates what year you will assess each PLO, and what direct and indirect assessment work you will use to measure the PLO. </a:t>
            </a:r>
          </a:p>
        </p:txBody>
      </p:sp>
    </p:spTree>
    <p:extLst>
      <p:ext uri="{BB962C8B-B14F-4D97-AF65-F5344CB8AC3E}">
        <p14:creationId xmlns:p14="http://schemas.microsoft.com/office/powerpoint/2010/main" val="316680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1AF685-CC9F-4540-8DE1-8D469A2D726A}"/>
              </a:ext>
            </a:extLst>
          </p:cNvPr>
          <p:cNvPicPr>
            <a:picLocks noChangeAspect="1"/>
          </p:cNvPicPr>
          <p:nvPr/>
        </p:nvPicPr>
        <p:blipFill>
          <a:blip r:embed="rId2"/>
          <a:stretch>
            <a:fillRect/>
          </a:stretch>
        </p:blipFill>
        <p:spPr>
          <a:xfrm>
            <a:off x="2089150" y="717550"/>
            <a:ext cx="8013700" cy="5422900"/>
          </a:xfrm>
          <a:prstGeom prst="rect">
            <a:avLst/>
          </a:prstGeom>
        </p:spPr>
      </p:pic>
    </p:spTree>
    <p:extLst>
      <p:ext uri="{BB962C8B-B14F-4D97-AF65-F5344CB8AC3E}">
        <p14:creationId xmlns:p14="http://schemas.microsoft.com/office/powerpoint/2010/main" val="267798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0CC8-9FFD-0C4D-A4EC-1307094351BE}"/>
              </a:ext>
            </a:extLst>
          </p:cNvPr>
          <p:cNvSpPr>
            <a:spLocks noGrp="1"/>
          </p:cNvSpPr>
          <p:nvPr>
            <p:ph type="title"/>
          </p:nvPr>
        </p:nvSpPr>
        <p:spPr/>
        <p:txBody>
          <a:bodyPr/>
          <a:lstStyle/>
          <a:p>
            <a:r>
              <a:rPr lang="en-US" dirty="0"/>
              <a:t>***Completed Assessment Plan***</a:t>
            </a:r>
          </a:p>
        </p:txBody>
      </p:sp>
      <p:sp>
        <p:nvSpPr>
          <p:cNvPr id="3" name="Content Placeholder 2">
            <a:extLst>
              <a:ext uri="{FF2B5EF4-FFF2-40B4-BE49-F238E27FC236}">
                <a16:creationId xmlns:a16="http://schemas.microsoft.com/office/drawing/2014/main" id="{111EDF1B-4D2D-524B-B258-EDF1BF9BB483}"/>
              </a:ext>
            </a:extLst>
          </p:cNvPr>
          <p:cNvSpPr>
            <a:spLocks noGrp="1"/>
          </p:cNvSpPr>
          <p:nvPr>
            <p:ph sz="quarter" idx="13"/>
          </p:nvPr>
        </p:nvSpPr>
        <p:spPr/>
        <p:txBody>
          <a:bodyPr/>
          <a:lstStyle/>
          <a:p>
            <a:r>
              <a:rPr lang="en-US" dirty="0"/>
              <a:t>Year One </a:t>
            </a:r>
          </a:p>
          <a:p>
            <a:pPr lvl="1"/>
            <a:r>
              <a:rPr lang="en-US" dirty="0"/>
              <a:t>PLO</a:t>
            </a:r>
          </a:p>
          <a:p>
            <a:pPr lvl="1"/>
            <a:r>
              <a:rPr lang="en-US" dirty="0"/>
              <a:t>Direct Assessment</a:t>
            </a:r>
          </a:p>
          <a:p>
            <a:pPr lvl="2"/>
            <a:r>
              <a:rPr lang="en-US" dirty="0"/>
              <a:t>Rubric – with criteria.  This allows you to benchmark and set standards of performance. Plan ahead by having a rubric already developed for each of your PLOs. </a:t>
            </a:r>
          </a:p>
          <a:p>
            <a:pPr marL="804863" lvl="2" indent="-346075"/>
            <a:r>
              <a:rPr lang="en-US" dirty="0"/>
              <a:t>Indirect Assessment – provides information for analysis and opportunities to involve students.</a:t>
            </a:r>
          </a:p>
        </p:txBody>
      </p:sp>
    </p:spTree>
    <p:extLst>
      <p:ext uri="{BB962C8B-B14F-4D97-AF65-F5344CB8AC3E}">
        <p14:creationId xmlns:p14="http://schemas.microsoft.com/office/powerpoint/2010/main" val="338219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D702-E4E4-D64B-B0FB-F16C1F06D7FB}"/>
              </a:ext>
            </a:extLst>
          </p:cNvPr>
          <p:cNvSpPr>
            <a:spLocks noGrp="1"/>
          </p:cNvSpPr>
          <p:nvPr>
            <p:ph type="title"/>
          </p:nvPr>
        </p:nvSpPr>
        <p:spPr/>
        <p:txBody>
          <a:bodyPr>
            <a:normAutofit/>
          </a:bodyPr>
          <a:lstStyle/>
          <a:p>
            <a:r>
              <a:rPr lang="en-US" b="1" dirty="0"/>
              <a:t>BENCHMARK RUBRIC TEMPLATE</a:t>
            </a:r>
            <a:endParaRPr lang="en-US" dirty="0"/>
          </a:p>
        </p:txBody>
      </p:sp>
      <p:graphicFrame>
        <p:nvGraphicFramePr>
          <p:cNvPr id="4" name="Table 3">
            <a:extLst>
              <a:ext uri="{FF2B5EF4-FFF2-40B4-BE49-F238E27FC236}">
                <a16:creationId xmlns:a16="http://schemas.microsoft.com/office/drawing/2014/main" id="{9934C3DA-9EDC-584C-BAC7-A7060B576A05}"/>
              </a:ext>
            </a:extLst>
          </p:cNvPr>
          <p:cNvGraphicFramePr>
            <a:graphicFrameLocks noGrp="1"/>
          </p:cNvGraphicFramePr>
          <p:nvPr>
            <p:extLst>
              <p:ext uri="{D42A27DB-BD31-4B8C-83A1-F6EECF244321}">
                <p14:modId xmlns:p14="http://schemas.microsoft.com/office/powerpoint/2010/main" val="1326447527"/>
              </p:ext>
            </p:extLst>
          </p:nvPr>
        </p:nvGraphicFramePr>
        <p:xfrm>
          <a:off x="1949012" y="2285999"/>
          <a:ext cx="8293975" cy="3605004"/>
        </p:xfrm>
        <a:graphic>
          <a:graphicData uri="http://schemas.openxmlformats.org/drawingml/2006/table">
            <a:tbl>
              <a:tblPr firstRow="1" firstCol="1" bandRow="1">
                <a:tableStyleId>{F5AB1C69-6EDB-4FF4-983F-18BD219EF322}</a:tableStyleId>
              </a:tblPr>
              <a:tblGrid>
                <a:gridCol w="1338917">
                  <a:extLst>
                    <a:ext uri="{9D8B030D-6E8A-4147-A177-3AD203B41FA5}">
                      <a16:colId xmlns:a16="http://schemas.microsoft.com/office/drawing/2014/main" val="4141811780"/>
                    </a:ext>
                  </a:extLst>
                </a:gridCol>
                <a:gridCol w="1197257">
                  <a:extLst>
                    <a:ext uri="{9D8B030D-6E8A-4147-A177-3AD203B41FA5}">
                      <a16:colId xmlns:a16="http://schemas.microsoft.com/office/drawing/2014/main" val="59280567"/>
                    </a:ext>
                  </a:extLst>
                </a:gridCol>
                <a:gridCol w="1302360">
                  <a:extLst>
                    <a:ext uri="{9D8B030D-6E8A-4147-A177-3AD203B41FA5}">
                      <a16:colId xmlns:a16="http://schemas.microsoft.com/office/drawing/2014/main" val="1321095601"/>
                    </a:ext>
                  </a:extLst>
                </a:gridCol>
                <a:gridCol w="1995429">
                  <a:extLst>
                    <a:ext uri="{9D8B030D-6E8A-4147-A177-3AD203B41FA5}">
                      <a16:colId xmlns:a16="http://schemas.microsoft.com/office/drawing/2014/main" val="360394671"/>
                    </a:ext>
                  </a:extLst>
                </a:gridCol>
                <a:gridCol w="1297790">
                  <a:extLst>
                    <a:ext uri="{9D8B030D-6E8A-4147-A177-3AD203B41FA5}">
                      <a16:colId xmlns:a16="http://schemas.microsoft.com/office/drawing/2014/main" val="460202339"/>
                    </a:ext>
                  </a:extLst>
                </a:gridCol>
                <a:gridCol w="1162222">
                  <a:extLst>
                    <a:ext uri="{9D8B030D-6E8A-4147-A177-3AD203B41FA5}">
                      <a16:colId xmlns:a16="http://schemas.microsoft.com/office/drawing/2014/main" val="3175171301"/>
                    </a:ext>
                  </a:extLst>
                </a:gridCol>
              </a:tblGrid>
              <a:tr h="934406">
                <a:tc>
                  <a:txBody>
                    <a:bodyPr/>
                    <a:lstStyle/>
                    <a:p>
                      <a:pPr marL="0" marR="0" algn="ctr">
                        <a:lnSpc>
                          <a:spcPct val="115000"/>
                        </a:lnSpc>
                        <a:spcBef>
                          <a:spcPts val="0"/>
                        </a:spcBef>
                        <a:spcAft>
                          <a:spcPts val="0"/>
                        </a:spcAft>
                      </a:pPr>
                      <a:r>
                        <a:rPr lang="en-GB" sz="800" spc="90">
                          <a:effectLst/>
                        </a:rPr>
                        <a:t>Level of Accomplishment</a:t>
                      </a:r>
                      <a:endParaRPr lang="en-US" sz="12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0"/>
                        </a:spcAft>
                      </a:pPr>
                      <a:r>
                        <a:rPr lang="en-GB" sz="800" spc="90" dirty="0">
                          <a:effectLst/>
                        </a:rPr>
                        <a:t>EXPERT</a:t>
                      </a:r>
                      <a:endParaRPr lang="en-US" sz="1200" dirty="0">
                        <a:effectLst/>
                      </a:endParaRPr>
                    </a:p>
                    <a:p>
                      <a:pPr marL="0" marR="0" algn="ctr">
                        <a:lnSpc>
                          <a:spcPct val="115000"/>
                        </a:lnSpc>
                        <a:spcBef>
                          <a:spcPts val="0"/>
                        </a:spcBef>
                        <a:spcAft>
                          <a:spcPts val="0"/>
                        </a:spcAft>
                      </a:pPr>
                      <a:r>
                        <a:rPr lang="en-GB" sz="800" spc="90" dirty="0">
                          <a:effectLst/>
                        </a:rPr>
                        <a:t>(Graduate or Professional Level Work)</a:t>
                      </a:r>
                      <a:endParaRPr lang="en-US" sz="1200" dirty="0">
                        <a:solidFill>
                          <a:srgbClr val="000000"/>
                        </a:solidFill>
                        <a:effectLst/>
                        <a:latin typeface="Minion Pro"/>
                        <a:ea typeface="Calibri" panose="020F0502020204030204" pitchFamily="34" charset="0"/>
                        <a:cs typeface="Minion Pro"/>
                      </a:endParaRPr>
                    </a:p>
                  </a:txBody>
                  <a:tcPr marL="68580" marR="68580" marT="0" marB="0" anchor="ctr">
                    <a:solidFill>
                      <a:srgbClr val="809DCA"/>
                    </a:solidFill>
                  </a:tcPr>
                </a:tc>
                <a:tc>
                  <a:txBody>
                    <a:bodyPr/>
                    <a:lstStyle/>
                    <a:p>
                      <a:pPr marL="0" marR="0" algn="ctr">
                        <a:lnSpc>
                          <a:spcPct val="115000"/>
                        </a:lnSpc>
                        <a:spcBef>
                          <a:spcPts val="0"/>
                        </a:spcBef>
                        <a:spcAft>
                          <a:spcPts val="0"/>
                        </a:spcAft>
                      </a:pPr>
                      <a:r>
                        <a:rPr lang="en-GB" sz="800" spc="90" dirty="0">
                          <a:effectLst/>
                        </a:rPr>
                        <a:t>Outstanding</a:t>
                      </a:r>
                      <a:endParaRPr lang="en-US" sz="1200" dirty="0">
                        <a:effectLst/>
                      </a:endParaRPr>
                    </a:p>
                    <a:p>
                      <a:pPr marL="0" marR="0" algn="ctr">
                        <a:lnSpc>
                          <a:spcPct val="115000"/>
                        </a:lnSpc>
                        <a:spcBef>
                          <a:spcPts val="0"/>
                        </a:spcBef>
                        <a:spcAft>
                          <a:spcPts val="0"/>
                        </a:spcAft>
                      </a:pPr>
                      <a:r>
                        <a:rPr lang="en-GB" sz="800" spc="90" dirty="0">
                          <a:effectLst/>
                        </a:rPr>
                        <a:t>(Above Average)</a:t>
                      </a:r>
                      <a:endParaRPr lang="en-US" sz="1200" dirty="0">
                        <a:solidFill>
                          <a:srgbClr val="000000"/>
                        </a:solidFill>
                        <a:effectLst/>
                        <a:latin typeface="Minion Pro"/>
                        <a:ea typeface="Calibri" panose="020F0502020204030204" pitchFamily="34" charset="0"/>
                        <a:cs typeface="Minion Pro"/>
                      </a:endParaRPr>
                    </a:p>
                  </a:txBody>
                  <a:tcPr marL="68580" marR="68580" marT="0" marB="0" anchor="ctr">
                    <a:solidFill>
                      <a:srgbClr val="4371C3"/>
                    </a:solidFill>
                  </a:tcPr>
                </a:tc>
                <a:tc>
                  <a:txBody>
                    <a:bodyPr/>
                    <a:lstStyle/>
                    <a:p>
                      <a:pPr marL="0" marR="0" algn="ctr">
                        <a:lnSpc>
                          <a:spcPct val="115000"/>
                        </a:lnSpc>
                        <a:spcBef>
                          <a:spcPts val="0"/>
                        </a:spcBef>
                        <a:spcAft>
                          <a:spcPts val="0"/>
                        </a:spcAft>
                      </a:pPr>
                      <a:r>
                        <a:rPr lang="en-GB" sz="800" spc="90" dirty="0">
                          <a:effectLst/>
                        </a:rPr>
                        <a:t>Meets Expectation</a:t>
                      </a:r>
                      <a:endParaRPr lang="en-US" sz="1200" dirty="0">
                        <a:effectLst/>
                      </a:endParaRPr>
                    </a:p>
                    <a:p>
                      <a:pPr marL="0" marR="0" algn="ctr">
                        <a:lnSpc>
                          <a:spcPct val="115000"/>
                        </a:lnSpc>
                        <a:spcBef>
                          <a:spcPts val="0"/>
                        </a:spcBef>
                        <a:spcAft>
                          <a:spcPts val="0"/>
                        </a:spcAft>
                      </a:pPr>
                      <a:r>
                        <a:rPr lang="en-GB" sz="800" spc="90" dirty="0">
                          <a:effectLst/>
                        </a:rPr>
                        <a:t>(Average Performance Level)</a:t>
                      </a:r>
                      <a:endParaRPr lang="en-US" sz="1200" dirty="0">
                        <a:solidFill>
                          <a:srgbClr val="000000"/>
                        </a:solidFill>
                        <a:effectLst/>
                        <a:latin typeface="Minion Pro"/>
                        <a:ea typeface="Calibri" panose="020F0502020204030204" pitchFamily="34" charset="0"/>
                        <a:cs typeface="Minion Pro"/>
                      </a:endParaRPr>
                    </a:p>
                  </a:txBody>
                  <a:tcPr marL="68580" marR="68580" marT="0" marB="0" anchor="ctr">
                    <a:solidFill>
                      <a:srgbClr val="2F5496"/>
                    </a:solidFill>
                  </a:tcPr>
                </a:tc>
                <a:tc>
                  <a:txBody>
                    <a:bodyPr/>
                    <a:lstStyle/>
                    <a:p>
                      <a:pPr marL="0" marR="0" algn="ctr">
                        <a:lnSpc>
                          <a:spcPct val="115000"/>
                        </a:lnSpc>
                        <a:spcBef>
                          <a:spcPts val="0"/>
                        </a:spcBef>
                        <a:spcAft>
                          <a:spcPts val="0"/>
                        </a:spcAft>
                      </a:pPr>
                      <a:r>
                        <a:rPr lang="en-GB" sz="800" spc="90" dirty="0">
                          <a:effectLst/>
                        </a:rPr>
                        <a:t>Below Expectation</a:t>
                      </a:r>
                      <a:endParaRPr lang="en-US" sz="1200" dirty="0">
                        <a:effectLst/>
                      </a:endParaRPr>
                    </a:p>
                    <a:p>
                      <a:pPr marL="0" marR="0" algn="ctr">
                        <a:lnSpc>
                          <a:spcPct val="115000"/>
                        </a:lnSpc>
                        <a:spcBef>
                          <a:spcPts val="0"/>
                        </a:spcBef>
                        <a:spcAft>
                          <a:spcPts val="0"/>
                        </a:spcAft>
                      </a:pPr>
                      <a:r>
                        <a:rPr lang="en-GB" sz="800" spc="90" dirty="0">
                          <a:effectLst/>
                        </a:rPr>
                        <a:t> </a:t>
                      </a:r>
                      <a:endParaRPr lang="en-US" sz="1200" dirty="0">
                        <a:solidFill>
                          <a:srgbClr val="000000"/>
                        </a:solidFill>
                        <a:effectLst/>
                        <a:latin typeface="Minion Pro"/>
                        <a:ea typeface="Calibri" panose="020F0502020204030204" pitchFamily="34" charset="0"/>
                        <a:cs typeface="Minion Pro"/>
                      </a:endParaRPr>
                    </a:p>
                  </a:txBody>
                  <a:tcPr marL="68580" marR="68580" marT="0" marB="0" anchor="ctr">
                    <a:solidFill>
                      <a:srgbClr val="1E3965"/>
                    </a:solidFill>
                  </a:tcPr>
                </a:tc>
                <a:tc>
                  <a:txBody>
                    <a:bodyPr/>
                    <a:lstStyle/>
                    <a:p>
                      <a:pPr marL="0" marR="0" algn="ctr">
                        <a:lnSpc>
                          <a:spcPct val="115000"/>
                        </a:lnSpc>
                        <a:spcBef>
                          <a:spcPts val="0"/>
                        </a:spcBef>
                        <a:spcAft>
                          <a:spcPts val="0"/>
                        </a:spcAft>
                      </a:pPr>
                      <a:r>
                        <a:rPr lang="en-GB" sz="800" spc="90" dirty="0">
                          <a:effectLst/>
                        </a:rPr>
                        <a:t>Information not Present</a:t>
                      </a:r>
                      <a:endParaRPr lang="en-US" sz="1200" dirty="0">
                        <a:solidFill>
                          <a:srgbClr val="000000"/>
                        </a:solidFill>
                        <a:effectLst/>
                        <a:latin typeface="Minion Pro"/>
                        <a:ea typeface="Calibri" panose="020F0502020204030204" pitchFamily="34" charset="0"/>
                        <a:cs typeface="Minion Pro"/>
                      </a:endParaRPr>
                    </a:p>
                  </a:txBody>
                  <a:tcPr marL="68580" marR="68580" marT="0" marB="0" anchor="ctr">
                    <a:solidFill>
                      <a:srgbClr val="10213A"/>
                    </a:solidFill>
                  </a:tcPr>
                </a:tc>
                <a:extLst>
                  <a:ext uri="{0D108BD9-81ED-4DB2-BD59-A6C34878D82A}">
                    <a16:rowId xmlns:a16="http://schemas.microsoft.com/office/drawing/2014/main" val="1274953798"/>
                  </a:ext>
                </a:extLst>
              </a:tr>
              <a:tr h="1170926">
                <a:tc>
                  <a:txBody>
                    <a:bodyPr/>
                    <a:lstStyle/>
                    <a:p>
                      <a:pPr marL="0" marR="0" algn="ctr">
                        <a:lnSpc>
                          <a:spcPct val="115000"/>
                        </a:lnSpc>
                        <a:spcBef>
                          <a:spcPts val="0"/>
                        </a:spcBef>
                        <a:spcAft>
                          <a:spcPts val="0"/>
                        </a:spcAft>
                      </a:pPr>
                      <a:r>
                        <a:rPr lang="en-GB" sz="800">
                          <a:effectLst/>
                        </a:rPr>
                        <a:t> </a:t>
                      </a:r>
                      <a:endParaRPr lang="en-US" sz="1200">
                        <a:solidFill>
                          <a:srgbClr val="000000"/>
                        </a:solidFill>
                        <a:effectLst/>
                        <a:latin typeface="Minion Pro"/>
                        <a:ea typeface="Calibri" panose="020F0502020204030204" pitchFamily="34" charset="0"/>
                        <a:cs typeface="Minion Pro"/>
                      </a:endParaRPr>
                    </a:p>
                  </a:txBody>
                  <a:tcPr marL="68580" marR="68580" marT="0" marB="0"/>
                </a:tc>
                <a:tc>
                  <a:txBody>
                    <a:bodyPr/>
                    <a:lstStyle/>
                    <a:p>
                      <a:pPr marL="0" marR="0" algn="ctr">
                        <a:lnSpc>
                          <a:spcPct val="115000"/>
                        </a:lnSpc>
                        <a:spcBef>
                          <a:spcPts val="0"/>
                        </a:spcBef>
                        <a:spcAft>
                          <a:spcPts val="0"/>
                        </a:spcAft>
                      </a:pPr>
                      <a:r>
                        <a:rPr lang="en-GB" sz="900" spc="90" dirty="0">
                          <a:effectLst/>
                        </a:rPr>
                        <a:t>Rarely, but occasionally, seen in an undergraduate student</a:t>
                      </a:r>
                      <a:endParaRPr lang="en-US" sz="900" dirty="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0"/>
                        </a:spcAft>
                      </a:pPr>
                      <a:r>
                        <a:rPr lang="en-GB" sz="900" spc="90">
                          <a:effectLst/>
                        </a:rPr>
                        <a:t>Met the expectation but also extremely well done </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0"/>
                        </a:spcAft>
                      </a:pPr>
                      <a:r>
                        <a:rPr lang="en-GB" sz="900" spc="90" dirty="0">
                          <a:effectLst/>
                        </a:rPr>
                        <a:t>50-70% of Students should Score Here</a:t>
                      </a:r>
                      <a:endParaRPr lang="en-US" sz="900" dirty="0">
                        <a:solidFill>
                          <a:srgbClr val="000000"/>
                        </a:solidFill>
                        <a:effectLst/>
                        <a:latin typeface="Minion Pro"/>
                        <a:ea typeface="Calibri" panose="020F0502020204030204" pitchFamily="34" charset="0"/>
                        <a:cs typeface="Minion Pro"/>
                      </a:endParaRPr>
                    </a:p>
                  </a:txBody>
                  <a:tcPr marL="68580" marR="68580" marT="0" marB="0" anchor="ctr">
                    <a:solidFill>
                      <a:srgbClr val="FEDB64"/>
                    </a:solidFill>
                  </a:tcPr>
                </a:tc>
                <a:tc>
                  <a:txBody>
                    <a:bodyPr/>
                    <a:lstStyle/>
                    <a:p>
                      <a:pPr marL="0" marR="0" algn="ctr">
                        <a:lnSpc>
                          <a:spcPct val="115000"/>
                        </a:lnSpc>
                        <a:spcBef>
                          <a:spcPts val="0"/>
                        </a:spcBef>
                        <a:spcAft>
                          <a:spcPts val="0"/>
                        </a:spcAft>
                      </a:pPr>
                      <a:r>
                        <a:rPr lang="en-GB" sz="900" spc="90" dirty="0">
                          <a:effectLst/>
                        </a:rPr>
                        <a:t>Promising, but not quite there</a:t>
                      </a:r>
                      <a:endParaRPr lang="en-US" sz="900" dirty="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0"/>
                        </a:spcAft>
                      </a:pPr>
                      <a:r>
                        <a:rPr lang="en-GB" sz="900">
                          <a:effectLst/>
                        </a:rPr>
                        <a:t>This could be due to the responder or poor fit of the assignment</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extLst>
                  <a:ext uri="{0D108BD9-81ED-4DB2-BD59-A6C34878D82A}">
                    <a16:rowId xmlns:a16="http://schemas.microsoft.com/office/drawing/2014/main" val="2860051445"/>
                  </a:ext>
                </a:extLst>
              </a:tr>
              <a:tr h="374918">
                <a:tc>
                  <a:txBody>
                    <a:bodyPr/>
                    <a:lstStyle/>
                    <a:p>
                      <a:pPr marL="0" marR="0" algn="ctr">
                        <a:lnSpc>
                          <a:spcPct val="115000"/>
                        </a:lnSpc>
                        <a:spcBef>
                          <a:spcPts val="0"/>
                        </a:spcBef>
                        <a:spcAft>
                          <a:spcPts val="600"/>
                        </a:spcAft>
                      </a:pPr>
                      <a:r>
                        <a:rPr lang="en-GB" sz="1100">
                          <a:effectLst/>
                        </a:rPr>
                        <a:t>Dimension 1</a:t>
                      </a:r>
                      <a:endParaRPr lang="en-US" sz="12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extLst>
                  <a:ext uri="{0D108BD9-81ED-4DB2-BD59-A6C34878D82A}">
                    <a16:rowId xmlns:a16="http://schemas.microsoft.com/office/drawing/2014/main" val="3400353942"/>
                  </a:ext>
                </a:extLst>
              </a:tr>
              <a:tr h="374918">
                <a:tc>
                  <a:txBody>
                    <a:bodyPr/>
                    <a:lstStyle/>
                    <a:p>
                      <a:pPr marL="0" marR="0" algn="ctr">
                        <a:lnSpc>
                          <a:spcPct val="115000"/>
                        </a:lnSpc>
                        <a:spcBef>
                          <a:spcPts val="0"/>
                        </a:spcBef>
                        <a:spcAft>
                          <a:spcPts val="600"/>
                        </a:spcAft>
                      </a:pPr>
                      <a:r>
                        <a:rPr lang="en-GB" sz="1100">
                          <a:effectLst/>
                        </a:rPr>
                        <a:t>Dimension 2</a:t>
                      </a:r>
                      <a:endParaRPr lang="en-US" sz="12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extLst>
                  <a:ext uri="{0D108BD9-81ED-4DB2-BD59-A6C34878D82A}">
                    <a16:rowId xmlns:a16="http://schemas.microsoft.com/office/drawing/2014/main" val="1040156"/>
                  </a:ext>
                </a:extLst>
              </a:tr>
              <a:tr h="374918">
                <a:tc>
                  <a:txBody>
                    <a:bodyPr/>
                    <a:lstStyle/>
                    <a:p>
                      <a:pPr marL="0" marR="0" algn="ctr">
                        <a:lnSpc>
                          <a:spcPct val="115000"/>
                        </a:lnSpc>
                        <a:spcBef>
                          <a:spcPts val="0"/>
                        </a:spcBef>
                        <a:spcAft>
                          <a:spcPts val="600"/>
                        </a:spcAft>
                      </a:pPr>
                      <a:r>
                        <a:rPr lang="en-GB" sz="1100">
                          <a:effectLst/>
                        </a:rPr>
                        <a:t>Dimension 3</a:t>
                      </a:r>
                      <a:endParaRPr lang="en-US" sz="12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extLst>
                  <a:ext uri="{0D108BD9-81ED-4DB2-BD59-A6C34878D82A}">
                    <a16:rowId xmlns:a16="http://schemas.microsoft.com/office/drawing/2014/main" val="1066087483"/>
                  </a:ext>
                </a:extLst>
              </a:tr>
              <a:tr h="374918">
                <a:tc>
                  <a:txBody>
                    <a:bodyPr/>
                    <a:lstStyle/>
                    <a:p>
                      <a:pPr marL="0" marR="0" algn="ctr">
                        <a:lnSpc>
                          <a:spcPct val="115000"/>
                        </a:lnSpc>
                        <a:spcBef>
                          <a:spcPts val="0"/>
                        </a:spcBef>
                        <a:spcAft>
                          <a:spcPts val="600"/>
                        </a:spcAft>
                      </a:pPr>
                      <a:r>
                        <a:rPr lang="en-GB" sz="1100">
                          <a:effectLst/>
                        </a:rPr>
                        <a:t>Dimension 4</a:t>
                      </a:r>
                      <a:endParaRPr lang="en-US" sz="12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a:effectLst/>
                        </a:rPr>
                        <a:t>(Dimension Description)</a:t>
                      </a:r>
                      <a:endParaRPr lang="en-US" sz="900">
                        <a:solidFill>
                          <a:srgbClr val="000000"/>
                        </a:solidFill>
                        <a:effectLst/>
                        <a:latin typeface="Minion Pro"/>
                        <a:ea typeface="Calibri" panose="020F0502020204030204" pitchFamily="34" charset="0"/>
                        <a:cs typeface="Minion Pro"/>
                      </a:endParaRPr>
                    </a:p>
                  </a:txBody>
                  <a:tcPr marL="68580" marR="68580" marT="0" marB="0" anchor="ctr"/>
                </a:tc>
                <a:tc>
                  <a:txBody>
                    <a:bodyPr/>
                    <a:lstStyle/>
                    <a:p>
                      <a:pPr marL="0" marR="0" algn="ctr">
                        <a:lnSpc>
                          <a:spcPct val="115000"/>
                        </a:lnSpc>
                        <a:spcBef>
                          <a:spcPts val="0"/>
                        </a:spcBef>
                        <a:spcAft>
                          <a:spcPts val="600"/>
                        </a:spcAft>
                      </a:pPr>
                      <a:r>
                        <a:rPr lang="en-GB" sz="900" spc="90" dirty="0">
                          <a:effectLst/>
                        </a:rPr>
                        <a:t>(Dimension Description)</a:t>
                      </a:r>
                      <a:endParaRPr lang="en-US" sz="900" dirty="0">
                        <a:solidFill>
                          <a:srgbClr val="000000"/>
                        </a:solidFill>
                        <a:effectLst/>
                        <a:latin typeface="Minion Pro"/>
                        <a:ea typeface="Calibri" panose="020F0502020204030204" pitchFamily="34" charset="0"/>
                        <a:cs typeface="Minion Pro"/>
                      </a:endParaRPr>
                    </a:p>
                  </a:txBody>
                  <a:tcPr marL="68580" marR="68580" marT="0" marB="0" anchor="ctr"/>
                </a:tc>
                <a:extLst>
                  <a:ext uri="{0D108BD9-81ED-4DB2-BD59-A6C34878D82A}">
                    <a16:rowId xmlns:a16="http://schemas.microsoft.com/office/drawing/2014/main" val="397854090"/>
                  </a:ext>
                </a:extLst>
              </a:tr>
            </a:tbl>
          </a:graphicData>
        </a:graphic>
      </p:graphicFrame>
    </p:spTree>
    <p:extLst>
      <p:ext uri="{BB962C8B-B14F-4D97-AF65-F5344CB8AC3E}">
        <p14:creationId xmlns:p14="http://schemas.microsoft.com/office/powerpoint/2010/main" val="306763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7F45D52-74C7-AF47-86DF-2F8EDE7EACBB}"/>
              </a:ext>
            </a:extLst>
          </p:cNvPr>
          <p:cNvSpPr>
            <a:spLocks noChangeArrowheads="1"/>
          </p:cNvSpPr>
          <p:nvPr/>
        </p:nvSpPr>
        <p:spPr bwMode="auto">
          <a:xfrm>
            <a:off x="612950" y="600896"/>
            <a:ext cx="109527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2E6F"/>
                </a:solidFill>
                <a:effectLst/>
                <a:latin typeface="Arial" panose="020B0604020202020204" pitchFamily="34" charset="0"/>
              </a:rPr>
              <a:t>PLO #3: Produce, direct, shoot, and edit original media on location and in the studio.</a:t>
            </a:r>
            <a:endParaRPr kumimoji="0" lang="en-US" altLang="en-US" sz="2800" b="0" i="0" u="none" strike="noStrike" cap="none" normalizeH="0" baseline="0" dirty="0">
              <a:ln>
                <a:noFill/>
              </a:ln>
              <a:solidFill>
                <a:schemeClr val="tx1"/>
              </a:solidFill>
              <a:effectLst/>
            </a:endParaRPr>
          </a:p>
        </p:txBody>
      </p:sp>
      <p:pic>
        <p:nvPicPr>
          <p:cNvPr id="6" name="Picture 5">
            <a:extLst>
              <a:ext uri="{FF2B5EF4-FFF2-40B4-BE49-F238E27FC236}">
                <a16:creationId xmlns:a16="http://schemas.microsoft.com/office/drawing/2014/main" id="{1138A3D7-813D-F049-BA1E-D670D75A0406}"/>
              </a:ext>
            </a:extLst>
          </p:cNvPr>
          <p:cNvPicPr>
            <a:picLocks noChangeAspect="1"/>
          </p:cNvPicPr>
          <p:nvPr/>
        </p:nvPicPr>
        <p:blipFill rotWithShape="1">
          <a:blip r:embed="rId2"/>
          <a:srcRect b="5593"/>
          <a:stretch/>
        </p:blipFill>
        <p:spPr>
          <a:xfrm>
            <a:off x="2861199" y="1475886"/>
            <a:ext cx="6489700" cy="4675976"/>
          </a:xfrm>
          <a:prstGeom prst="rect">
            <a:avLst/>
          </a:prstGeom>
        </p:spPr>
      </p:pic>
    </p:spTree>
    <p:extLst>
      <p:ext uri="{BB962C8B-B14F-4D97-AF65-F5344CB8AC3E}">
        <p14:creationId xmlns:p14="http://schemas.microsoft.com/office/powerpoint/2010/main" val="17903747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{8A364A8F-7B44-B540-A90F-90E21B0CF1F6}tf10001064</Template>
  <TotalTime>2546</TotalTime>
  <Words>883</Words>
  <Application>Microsoft Macintosh PowerPoint</Application>
  <PresentationFormat>Widescreen</PresentationFormat>
  <Paragraphs>138</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Garamond</vt:lpstr>
      <vt:lpstr>Gill Sans Ultra Bold</vt:lpstr>
      <vt:lpstr>Minion Pro</vt:lpstr>
      <vt:lpstr>Wingdings</vt:lpstr>
      <vt:lpstr>Organic</vt:lpstr>
      <vt:lpstr>Document</vt:lpstr>
      <vt:lpstr>  Office of Institutional Effectiveness Step-by-Step Assessment Guide   </vt:lpstr>
      <vt:lpstr>Start with Learning Outcomes</vt:lpstr>
      <vt:lpstr>Mapping</vt:lpstr>
      <vt:lpstr>PowerPoint Presentation</vt:lpstr>
      <vt:lpstr>5 year Assessment Plan completed at the start of the cycle</vt:lpstr>
      <vt:lpstr>PowerPoint Presentation</vt:lpstr>
      <vt:lpstr>***Completed Assessment Plan***</vt:lpstr>
      <vt:lpstr>BENCHMARK RUBRIC TEMPLATE</vt:lpstr>
      <vt:lpstr>PowerPoint Presentation</vt:lpstr>
      <vt:lpstr>PowerPoint Presentation</vt:lpstr>
      <vt:lpstr>5-Year Plan for Multimodal Assessment other things to consider…</vt:lpstr>
      <vt:lpstr>Collect Indirect Assessment</vt:lpstr>
      <vt:lpstr>PowerPoint Presentation</vt:lpstr>
      <vt:lpstr>Submit your assessment materials to OIE at least one month prior to the collection of your assignment.</vt:lpstr>
      <vt:lpstr>Collect Student Assignments, then…</vt:lpstr>
      <vt:lpstr>Use your data in your assessment report</vt:lpstr>
      <vt:lpstr>May 15</vt:lpstr>
      <vt:lpstr>Borrowed from James Madison University http://www.learningoutcomesassessment.org/documents/Occasional_Paper_23.pdf</vt:lpstr>
      <vt:lpstr>Thanks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Institutional Effectiveness Step-by-Step Assessment Guide </dc:title>
  <dc:creator>Microsoft Office User</dc:creator>
  <cp:lastModifiedBy>Microsoft Office User</cp:lastModifiedBy>
  <cp:revision>33</cp:revision>
  <cp:lastPrinted>2019-07-30T19:30:39Z</cp:lastPrinted>
  <dcterms:created xsi:type="dcterms:W3CDTF">2019-07-29T23:44:20Z</dcterms:created>
  <dcterms:modified xsi:type="dcterms:W3CDTF">2019-08-14T18:24:04Z</dcterms:modified>
</cp:coreProperties>
</file>